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5.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6.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7.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8.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9.xml" ContentType="application/vnd.openxmlformats-officedocument.theme+xml"/>
  <Override PartName="/ppt/slideLayouts/slideLayout45.xml" ContentType="application/vnd.openxmlformats-officedocument.presentationml.slideLayout+xml"/>
  <Override PartName="/ppt/theme/theme10.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11.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2.xml" ContentType="application/vnd.openxmlformats-officedocument.theme+xml"/>
  <Override PartName="/ppt/slideLayouts/slideLayout54.xml" ContentType="application/vnd.openxmlformats-officedocument.presentationml.slideLayout+xml"/>
  <Override PartName="/ppt/theme/theme1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1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15.xml" ContentType="application/vnd.openxmlformats-officedocument.theme+xml"/>
  <Override PartName="/ppt/slideLayouts/slideLayout60.xml" ContentType="application/vnd.openxmlformats-officedocument.presentationml.slideLayout+xml"/>
  <Override PartName="/ppt/theme/theme1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17.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18.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19.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20.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21.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95" r:id="rId1"/>
    <p:sldMasterId id="2147483691" r:id="rId2"/>
    <p:sldMasterId id="2147483693" r:id="rId3"/>
    <p:sldMasterId id="2147483697" r:id="rId4"/>
    <p:sldMasterId id="2147483703" r:id="rId5"/>
    <p:sldMasterId id="2147483705" r:id="rId6"/>
    <p:sldMasterId id="2147483707" r:id="rId7"/>
    <p:sldMasterId id="2147483709" r:id="rId8"/>
    <p:sldMasterId id="2147483715" r:id="rId9"/>
    <p:sldMasterId id="2147483717" r:id="rId10"/>
    <p:sldMasterId id="2147483719" r:id="rId11"/>
    <p:sldMasterId id="2147483721" r:id="rId12"/>
    <p:sldMasterId id="2147483727" r:id="rId13"/>
    <p:sldMasterId id="2147483729" r:id="rId14"/>
    <p:sldMasterId id="2147483731" r:id="rId15"/>
    <p:sldMasterId id="2147483742" r:id="rId16"/>
    <p:sldMasterId id="2147483744" r:id="rId17"/>
    <p:sldMasterId id="2147483746" r:id="rId18"/>
    <p:sldMasterId id="2147483758" r:id="rId19"/>
    <p:sldMasterId id="2147483770" r:id="rId20"/>
    <p:sldMasterId id="2147483782" r:id="rId21"/>
    <p:sldMasterId id="2147483832" r:id="rId22"/>
  </p:sldMasterIdLst>
  <p:notesMasterIdLst>
    <p:notesMasterId r:id="rId90"/>
  </p:notesMasterIdLst>
  <p:sldIdLst>
    <p:sldId id="585" r:id="rId23"/>
    <p:sldId id="446" r:id="rId24"/>
    <p:sldId id="259" r:id="rId25"/>
    <p:sldId id="260" r:id="rId26"/>
    <p:sldId id="261" r:id="rId27"/>
    <p:sldId id="262" r:id="rId28"/>
    <p:sldId id="433" r:id="rId29"/>
    <p:sldId id="551" r:id="rId30"/>
    <p:sldId id="384" r:id="rId31"/>
    <p:sldId id="434" r:id="rId32"/>
    <p:sldId id="348" r:id="rId33"/>
    <p:sldId id="489" r:id="rId34"/>
    <p:sldId id="490" r:id="rId35"/>
    <p:sldId id="491" r:id="rId36"/>
    <p:sldId id="266" r:id="rId37"/>
    <p:sldId id="314" r:id="rId38"/>
    <p:sldId id="423" r:id="rId39"/>
    <p:sldId id="424" r:id="rId40"/>
    <p:sldId id="425" r:id="rId41"/>
    <p:sldId id="443" r:id="rId42"/>
    <p:sldId id="427" r:id="rId43"/>
    <p:sldId id="514" r:id="rId44"/>
    <p:sldId id="515" r:id="rId45"/>
    <p:sldId id="552" r:id="rId46"/>
    <p:sldId id="553" r:id="rId47"/>
    <p:sldId id="554" r:id="rId48"/>
    <p:sldId id="440" r:id="rId49"/>
    <p:sldId id="459" r:id="rId50"/>
    <p:sldId id="466" r:id="rId51"/>
    <p:sldId id="467" r:id="rId52"/>
    <p:sldId id="468" r:id="rId53"/>
    <p:sldId id="469" r:id="rId54"/>
    <p:sldId id="470" r:id="rId55"/>
    <p:sldId id="471" r:id="rId56"/>
    <p:sldId id="473" r:id="rId57"/>
    <p:sldId id="516" r:id="rId58"/>
    <p:sldId id="555" r:id="rId59"/>
    <p:sldId id="517" r:id="rId60"/>
    <p:sldId id="311" r:id="rId61"/>
    <p:sldId id="312" r:id="rId62"/>
    <p:sldId id="556" r:id="rId63"/>
    <p:sldId id="379" r:id="rId64"/>
    <p:sldId id="458" r:id="rId65"/>
    <p:sldId id="557" r:id="rId66"/>
    <p:sldId id="567" r:id="rId67"/>
    <p:sldId id="568" r:id="rId68"/>
    <p:sldId id="569" r:id="rId69"/>
    <p:sldId id="570" r:id="rId70"/>
    <p:sldId id="571" r:id="rId71"/>
    <p:sldId id="572" r:id="rId72"/>
    <p:sldId id="573" r:id="rId73"/>
    <p:sldId id="574" r:id="rId74"/>
    <p:sldId id="575" r:id="rId75"/>
    <p:sldId id="576" r:id="rId76"/>
    <p:sldId id="577" r:id="rId77"/>
    <p:sldId id="578" r:id="rId78"/>
    <p:sldId id="561" r:id="rId79"/>
    <p:sldId id="563" r:id="rId80"/>
    <p:sldId id="564" r:id="rId81"/>
    <p:sldId id="584" r:id="rId82"/>
    <p:sldId id="582" r:id="rId83"/>
    <p:sldId id="580" r:id="rId84"/>
    <p:sldId id="586" r:id="rId85"/>
    <p:sldId id="587" r:id="rId86"/>
    <p:sldId id="581" r:id="rId87"/>
    <p:sldId id="583" r:id="rId88"/>
    <p:sldId id="518" r:id="rId89"/>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E56A0"/>
    <a:srgbClr val="F2F2F2"/>
    <a:srgbClr val="B5DA90"/>
    <a:srgbClr val="5E07B5"/>
    <a:srgbClr val="6600CC"/>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55" autoAdjust="0"/>
  </p:normalViewPr>
  <p:slideViewPr>
    <p:cSldViewPr snapToGrid="0" showGuides="1">
      <p:cViewPr varScale="1">
        <p:scale>
          <a:sx n="74" d="100"/>
          <a:sy n="74" d="100"/>
        </p:scale>
        <p:origin x="1290" y="54"/>
      </p:cViewPr>
      <p:guideLst>
        <p:guide orient="horz" pos="2160"/>
        <p:guide pos="2880"/>
      </p:guideLst>
    </p:cSldViewPr>
  </p:slideViewPr>
  <p:notesTextViewPr>
    <p:cViewPr>
      <p:scale>
        <a:sx n="1" d="1"/>
        <a:sy n="1" d="1"/>
      </p:scale>
      <p:origin x="0" y="0"/>
    </p:cViewPr>
  </p:notesTextViewPr>
  <p:sorterViewPr>
    <p:cViewPr>
      <p:scale>
        <a:sx n="100" d="100"/>
        <a:sy n="100" d="100"/>
      </p:scale>
      <p:origin x="0" y="-4098"/>
    </p:cViewPr>
  </p:sorterViewPr>
  <p:notesViewPr>
    <p:cSldViewPr snapToGrid="0">
      <p:cViewPr varScale="1">
        <p:scale>
          <a:sx n="55" d="100"/>
          <a:sy n="55" d="100"/>
        </p:scale>
        <p:origin x="2850"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4.xml"/><Relationship Id="rId21" Type="http://schemas.openxmlformats.org/officeDocument/2006/relationships/slideMaster" Target="slideMasters/slideMaster21.xml"/><Relationship Id="rId42" Type="http://schemas.openxmlformats.org/officeDocument/2006/relationships/slide" Target="slides/slide20.xml"/><Relationship Id="rId47" Type="http://schemas.openxmlformats.org/officeDocument/2006/relationships/slide" Target="slides/slide25.xml"/><Relationship Id="rId63" Type="http://schemas.openxmlformats.org/officeDocument/2006/relationships/slide" Target="slides/slide41.xml"/><Relationship Id="rId68" Type="http://schemas.openxmlformats.org/officeDocument/2006/relationships/slide" Target="slides/slide46.xml"/><Relationship Id="rId84" Type="http://schemas.openxmlformats.org/officeDocument/2006/relationships/slide" Target="slides/slide62.xml"/><Relationship Id="rId89" Type="http://schemas.openxmlformats.org/officeDocument/2006/relationships/slide" Target="slides/slide67.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10.xml"/><Relationship Id="rId37" Type="http://schemas.openxmlformats.org/officeDocument/2006/relationships/slide" Target="slides/slide15.xml"/><Relationship Id="rId53" Type="http://schemas.openxmlformats.org/officeDocument/2006/relationships/slide" Target="slides/slide31.xml"/><Relationship Id="rId58" Type="http://schemas.openxmlformats.org/officeDocument/2006/relationships/slide" Target="slides/slide36.xml"/><Relationship Id="rId74" Type="http://schemas.openxmlformats.org/officeDocument/2006/relationships/slide" Target="slides/slide52.xml"/><Relationship Id="rId79" Type="http://schemas.openxmlformats.org/officeDocument/2006/relationships/slide" Target="slides/slide57.xml"/><Relationship Id="rId5" Type="http://schemas.openxmlformats.org/officeDocument/2006/relationships/slideMaster" Target="slideMasters/slideMaster5.xml"/><Relationship Id="rId90" Type="http://schemas.openxmlformats.org/officeDocument/2006/relationships/notesMaster" Target="notesMasters/notesMaster1.xml"/><Relationship Id="rId22" Type="http://schemas.openxmlformats.org/officeDocument/2006/relationships/slideMaster" Target="slideMasters/slideMaster22.xml"/><Relationship Id="rId27" Type="http://schemas.openxmlformats.org/officeDocument/2006/relationships/slide" Target="slides/slide5.xml"/><Relationship Id="rId43" Type="http://schemas.openxmlformats.org/officeDocument/2006/relationships/slide" Target="slides/slide21.xml"/><Relationship Id="rId48" Type="http://schemas.openxmlformats.org/officeDocument/2006/relationships/slide" Target="slides/slide26.xml"/><Relationship Id="rId64" Type="http://schemas.openxmlformats.org/officeDocument/2006/relationships/slide" Target="slides/slide42.xml"/><Relationship Id="rId69" Type="http://schemas.openxmlformats.org/officeDocument/2006/relationships/slide" Target="slides/slide47.xml"/><Relationship Id="rId8" Type="http://schemas.openxmlformats.org/officeDocument/2006/relationships/slideMaster" Target="slideMasters/slideMaster8.xml"/><Relationship Id="rId51" Type="http://schemas.openxmlformats.org/officeDocument/2006/relationships/slide" Target="slides/slide29.xml"/><Relationship Id="rId72" Type="http://schemas.openxmlformats.org/officeDocument/2006/relationships/slide" Target="slides/slide50.xml"/><Relationship Id="rId80" Type="http://schemas.openxmlformats.org/officeDocument/2006/relationships/slide" Target="slides/slide58.xml"/><Relationship Id="rId85" Type="http://schemas.openxmlformats.org/officeDocument/2006/relationships/slide" Target="slides/slide63.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slide" Target="slides/slide37.xml"/><Relationship Id="rId67" Type="http://schemas.openxmlformats.org/officeDocument/2006/relationships/slide" Target="slides/slide45.xml"/><Relationship Id="rId20" Type="http://schemas.openxmlformats.org/officeDocument/2006/relationships/slideMaster" Target="slideMasters/slideMaster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slide" Target="slides/slide40.xml"/><Relationship Id="rId70" Type="http://schemas.openxmlformats.org/officeDocument/2006/relationships/slide" Target="slides/slide48.xml"/><Relationship Id="rId75" Type="http://schemas.openxmlformats.org/officeDocument/2006/relationships/slide" Target="slides/slide53.xml"/><Relationship Id="rId83" Type="http://schemas.openxmlformats.org/officeDocument/2006/relationships/slide" Target="slides/slide61.xml"/><Relationship Id="rId88" Type="http://schemas.openxmlformats.org/officeDocument/2006/relationships/slide" Target="slides/slide6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10" Type="http://schemas.openxmlformats.org/officeDocument/2006/relationships/slideMaster" Target="slideMasters/slideMaster10.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slide" Target="slides/slide38.xml"/><Relationship Id="rId65" Type="http://schemas.openxmlformats.org/officeDocument/2006/relationships/slide" Target="slides/slide43.xml"/><Relationship Id="rId73" Type="http://schemas.openxmlformats.org/officeDocument/2006/relationships/slide" Target="slides/slide51.xml"/><Relationship Id="rId78" Type="http://schemas.openxmlformats.org/officeDocument/2006/relationships/slide" Target="slides/slide56.xml"/><Relationship Id="rId81" Type="http://schemas.openxmlformats.org/officeDocument/2006/relationships/slide" Target="slides/slide59.xml"/><Relationship Id="rId86" Type="http://schemas.openxmlformats.org/officeDocument/2006/relationships/slide" Target="slides/slide64.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7.xml"/><Relationship Id="rId34" Type="http://schemas.openxmlformats.org/officeDocument/2006/relationships/slide" Target="slides/slide12.xml"/><Relationship Id="rId50" Type="http://schemas.openxmlformats.org/officeDocument/2006/relationships/slide" Target="slides/slide28.xml"/><Relationship Id="rId55" Type="http://schemas.openxmlformats.org/officeDocument/2006/relationships/slide" Target="slides/slide33.xml"/><Relationship Id="rId76" Type="http://schemas.openxmlformats.org/officeDocument/2006/relationships/slide" Target="slides/slide54.xml"/><Relationship Id="rId7" Type="http://schemas.openxmlformats.org/officeDocument/2006/relationships/slideMaster" Target="slideMasters/slideMaster7.xml"/><Relationship Id="rId71" Type="http://schemas.openxmlformats.org/officeDocument/2006/relationships/slide" Target="slides/slide49.xml"/><Relationship Id="rId92" Type="http://schemas.openxmlformats.org/officeDocument/2006/relationships/viewProps" Target="viewProps.xml"/><Relationship Id="rId2" Type="http://schemas.openxmlformats.org/officeDocument/2006/relationships/slideMaster" Target="slideMasters/slideMaster2.xml"/><Relationship Id="rId29" Type="http://schemas.openxmlformats.org/officeDocument/2006/relationships/slide" Target="slides/slide7.xml"/><Relationship Id="rId24" Type="http://schemas.openxmlformats.org/officeDocument/2006/relationships/slide" Target="slides/slide2.xml"/><Relationship Id="rId40" Type="http://schemas.openxmlformats.org/officeDocument/2006/relationships/slide" Target="slides/slide18.xml"/><Relationship Id="rId45" Type="http://schemas.openxmlformats.org/officeDocument/2006/relationships/slide" Target="slides/slide23.xml"/><Relationship Id="rId66" Type="http://schemas.openxmlformats.org/officeDocument/2006/relationships/slide" Target="slides/slide44.xml"/><Relationship Id="rId87" Type="http://schemas.openxmlformats.org/officeDocument/2006/relationships/slide" Target="slides/slide65.xml"/><Relationship Id="rId61" Type="http://schemas.openxmlformats.org/officeDocument/2006/relationships/slide" Target="slides/slide39.xml"/><Relationship Id="rId82" Type="http://schemas.openxmlformats.org/officeDocument/2006/relationships/slide" Target="slides/slide60.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8.xml"/><Relationship Id="rId35" Type="http://schemas.openxmlformats.org/officeDocument/2006/relationships/slide" Target="slides/slide13.xml"/><Relationship Id="rId56" Type="http://schemas.openxmlformats.org/officeDocument/2006/relationships/slide" Target="slides/slide34.xml"/><Relationship Id="rId77" Type="http://schemas.openxmlformats.org/officeDocument/2006/relationships/slide" Target="slides/slide55.xml"/></Relationships>
</file>

<file path=ppt/charts/_rels/chart1.xml.rels><?xml version="1.0" encoding="UTF-8" standalone="yes"?>
<Relationships xmlns="http://schemas.openxmlformats.org/package/2006/relationships"><Relationship Id="rId3" Type="http://schemas.openxmlformats.org/officeDocument/2006/relationships/oleObject" Target="file:///\\smnas2\UEEAP\Consejo%20Directivo\2020.10\Adeudos%20EPP\Semaforo%20EPP.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Graf!$B$2</c:f>
              <c:strCache>
                <c:ptCount val="1"/>
                <c:pt idx="0">
                  <c:v>Jurídico</c:v>
                </c:pt>
              </c:strCache>
            </c:strRef>
          </c:tx>
          <c:spPr>
            <a:solidFill>
              <a:srgbClr val="7030A0"/>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Graf!$B$3:$B$14</c:f>
              <c:numCache>
                <c:formatCode>_-* #,##0_-;\-* #,##0_-;_-* "-"??_-;_-@_-</c:formatCode>
                <c:ptCount val="12"/>
                <c:pt idx="0">
                  <c:v>552694544.43653476</c:v>
                </c:pt>
                <c:pt idx="1">
                  <c:v>559227685.53081918</c:v>
                </c:pt>
                <c:pt idx="2">
                  <c:v>577703173.97068548</c:v>
                </c:pt>
                <c:pt idx="3">
                  <c:v>583161586.68878949</c:v>
                </c:pt>
                <c:pt idx="4">
                  <c:v>596046020.92471027</c:v>
                </c:pt>
                <c:pt idx="5">
                  <c:v>543347257.63972187</c:v>
                </c:pt>
                <c:pt idx="6">
                  <c:v>550195188.82510293</c:v>
                </c:pt>
                <c:pt idx="7">
                  <c:v>786755943.41181433</c:v>
                </c:pt>
                <c:pt idx="8">
                  <c:v>840795637.81228817</c:v>
                </c:pt>
                <c:pt idx="9">
                  <c:v>898356955</c:v>
                </c:pt>
              </c:numCache>
            </c:numRef>
          </c:val>
          <c:extLst>
            <c:ext xmlns:c16="http://schemas.microsoft.com/office/drawing/2014/chart" uri="{C3380CC4-5D6E-409C-BE32-E72D297353CC}">
              <c16:uniqueId val="{00000000-C2B2-4490-8A70-2EED5DFF86B1}"/>
            </c:ext>
          </c:extLst>
        </c:ser>
        <c:ser>
          <c:idx val="1"/>
          <c:order val="1"/>
          <c:tx>
            <c:strRef>
              <c:f>Graf!$C$2</c:f>
              <c:strCache>
                <c:ptCount val="1"/>
                <c:pt idx="0">
                  <c:v>Requerido</c:v>
                </c:pt>
              </c:strCache>
            </c:strRef>
          </c:tx>
          <c:spPr>
            <a:solidFill>
              <a:schemeClr val="bg1">
                <a:lumMod val="50000"/>
              </a:schemeClr>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Graf!$C$3:$C$14</c:f>
              <c:numCache>
                <c:formatCode>_-* #,##0_-;\-* #,##0_-;_-* "-"??_-;_-@_-</c:formatCode>
                <c:ptCount val="12"/>
                <c:pt idx="0">
                  <c:v>75934010.690000013</c:v>
                </c:pt>
                <c:pt idx="1">
                  <c:v>75428899.190000013</c:v>
                </c:pt>
                <c:pt idx="2">
                  <c:v>124632641.87000002</c:v>
                </c:pt>
                <c:pt idx="3">
                  <c:v>148597057.31000003</c:v>
                </c:pt>
                <c:pt idx="4">
                  <c:v>177378392.64000002</c:v>
                </c:pt>
                <c:pt idx="5">
                  <c:v>220695195.88000003</c:v>
                </c:pt>
                <c:pt idx="6">
                  <c:v>234083554.67000005</c:v>
                </c:pt>
                <c:pt idx="7">
                  <c:v>52137207.130000003</c:v>
                </c:pt>
                <c:pt idx="8">
                  <c:v>36933968.82</c:v>
                </c:pt>
                <c:pt idx="9">
                  <c:v>35262526</c:v>
                </c:pt>
              </c:numCache>
            </c:numRef>
          </c:val>
          <c:extLst>
            <c:ext xmlns:c16="http://schemas.microsoft.com/office/drawing/2014/chart" uri="{C3380CC4-5D6E-409C-BE32-E72D297353CC}">
              <c16:uniqueId val="{00000001-C2B2-4490-8A70-2EED5DFF86B1}"/>
            </c:ext>
          </c:extLst>
        </c:ser>
        <c:dLbls>
          <c:showLegendKey val="0"/>
          <c:showVal val="0"/>
          <c:showCatName val="0"/>
          <c:showSerName val="0"/>
          <c:showPercent val="0"/>
          <c:showBubbleSize val="0"/>
        </c:dLbls>
        <c:gapWidth val="150"/>
        <c:overlap val="100"/>
        <c:axId val="439336088"/>
        <c:axId val="439335696"/>
      </c:barChart>
      <c:lineChart>
        <c:grouping val="standard"/>
        <c:varyColors val="0"/>
        <c:ser>
          <c:idx val="2"/>
          <c:order val="2"/>
          <c:tx>
            <c:strRef>
              <c:f>Graf!$D$2</c:f>
              <c:strCache>
                <c:ptCount val="1"/>
                <c:pt idx="0">
                  <c:v>Total</c:v>
                </c:pt>
              </c:strCache>
            </c:strRef>
          </c:tx>
          <c:spPr>
            <a:ln w="28575" cap="rnd">
              <a:solidFill>
                <a:schemeClr val="accent6"/>
              </a:solidFill>
              <a:round/>
            </a:ln>
            <a:effectLst/>
          </c:spPr>
          <c:marker>
            <c:symbol val="circle"/>
            <c:size val="5"/>
            <c:spPr>
              <a:solidFill>
                <a:schemeClr val="accent3"/>
              </a:solidFill>
              <a:ln w="9525">
                <a:solidFill>
                  <a:schemeClr val="accent3"/>
                </a:solidFill>
              </a:ln>
              <a:effectLst/>
            </c:spPr>
          </c:marker>
          <c:trendline>
            <c:spPr>
              <a:ln w="19050" cap="rnd">
                <a:solidFill>
                  <a:schemeClr val="accent6"/>
                </a:solidFill>
                <a:prstDash val="sysDot"/>
              </a:ln>
              <a:effectLst/>
            </c:spPr>
            <c:trendlineType val="exp"/>
            <c:dispRSqr val="0"/>
            <c:dispEq val="0"/>
          </c:trendline>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Graf!$D$3:$D$14</c:f>
              <c:numCache>
                <c:formatCode>_-* #,##0_-;\-* #,##0_-;_-* "-"??_-;_-@_-</c:formatCode>
                <c:ptCount val="12"/>
                <c:pt idx="0">
                  <c:v>628628555.12653482</c:v>
                </c:pt>
                <c:pt idx="1">
                  <c:v>634656584.72081923</c:v>
                </c:pt>
                <c:pt idx="2">
                  <c:v>702335815.84068549</c:v>
                </c:pt>
                <c:pt idx="3">
                  <c:v>731758643.99878955</c:v>
                </c:pt>
                <c:pt idx="4">
                  <c:v>773424413.56471026</c:v>
                </c:pt>
                <c:pt idx="5">
                  <c:v>764042453.51972187</c:v>
                </c:pt>
                <c:pt idx="6">
                  <c:v>784278743.495103</c:v>
                </c:pt>
                <c:pt idx="7">
                  <c:v>838893150.54181433</c:v>
                </c:pt>
                <c:pt idx="8">
                  <c:v>877729606.63228822</c:v>
                </c:pt>
                <c:pt idx="9">
                  <c:v>933619481</c:v>
                </c:pt>
              </c:numCache>
            </c:numRef>
          </c:val>
          <c:smooth val="0"/>
          <c:extLst>
            <c:ext xmlns:c16="http://schemas.microsoft.com/office/drawing/2014/chart" uri="{C3380CC4-5D6E-409C-BE32-E72D297353CC}">
              <c16:uniqueId val="{00000002-C2B2-4490-8A70-2EED5DFF86B1}"/>
            </c:ext>
          </c:extLst>
        </c:ser>
        <c:dLbls>
          <c:showLegendKey val="0"/>
          <c:showVal val="0"/>
          <c:showCatName val="0"/>
          <c:showSerName val="0"/>
          <c:showPercent val="0"/>
          <c:showBubbleSize val="0"/>
        </c:dLbls>
        <c:marker val="1"/>
        <c:smooth val="0"/>
        <c:axId val="439338048"/>
        <c:axId val="439337656"/>
      </c:lineChart>
      <c:catAx>
        <c:axId val="4393360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39335696"/>
        <c:crosses val="autoZero"/>
        <c:auto val="1"/>
        <c:lblAlgn val="ctr"/>
        <c:lblOffset val="100"/>
        <c:noMultiLvlLbl val="0"/>
      </c:catAx>
      <c:valAx>
        <c:axId val="439335696"/>
        <c:scaling>
          <c:orientation val="minMax"/>
          <c:min val="400000000"/>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39336088"/>
        <c:crosses val="autoZero"/>
        <c:crossBetween val="between"/>
      </c:valAx>
      <c:valAx>
        <c:axId val="439337656"/>
        <c:scaling>
          <c:orientation val="minMax"/>
          <c:min val="400000000"/>
        </c:scaling>
        <c:delete val="0"/>
        <c:axPos val="r"/>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439338048"/>
        <c:crosses val="max"/>
        <c:crossBetween val="between"/>
      </c:valAx>
      <c:catAx>
        <c:axId val="439338048"/>
        <c:scaling>
          <c:orientation val="minMax"/>
        </c:scaling>
        <c:delete val="1"/>
        <c:axPos val="b"/>
        <c:numFmt formatCode="General" sourceLinked="1"/>
        <c:majorTickMark val="out"/>
        <c:minorTickMark val="none"/>
        <c:tickLblPos val="nextTo"/>
        <c:crossAx val="439337656"/>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0"/>
            <a:ext cx="3044153" cy="467363"/>
          </a:xfrm>
          <a:prstGeom prst="rect">
            <a:avLst/>
          </a:prstGeom>
        </p:spPr>
        <p:txBody>
          <a:bodyPr vert="horz" lIns="91577" tIns="45789" rIns="91577" bIns="45789" rtlCol="0"/>
          <a:lstStyle>
            <a:lvl1pPr algn="l">
              <a:defRPr sz="1200"/>
            </a:lvl1pPr>
          </a:lstStyle>
          <a:p>
            <a:endParaRPr lang="es-MX" dirty="0"/>
          </a:p>
        </p:txBody>
      </p:sp>
      <p:sp>
        <p:nvSpPr>
          <p:cNvPr id="3" name="Marcador de fecha 2"/>
          <p:cNvSpPr>
            <a:spLocks noGrp="1"/>
          </p:cNvSpPr>
          <p:nvPr>
            <p:ph type="dt" idx="1"/>
          </p:nvPr>
        </p:nvSpPr>
        <p:spPr>
          <a:xfrm>
            <a:off x="3977327" y="0"/>
            <a:ext cx="3044153" cy="467363"/>
          </a:xfrm>
          <a:prstGeom prst="rect">
            <a:avLst/>
          </a:prstGeom>
        </p:spPr>
        <p:txBody>
          <a:bodyPr vert="horz" lIns="91577" tIns="45789" rIns="91577" bIns="45789" rtlCol="0"/>
          <a:lstStyle>
            <a:lvl1pPr algn="r">
              <a:defRPr sz="1200"/>
            </a:lvl1pPr>
          </a:lstStyle>
          <a:p>
            <a:fld id="{DE3D4AB0-F093-4C09-A3D9-B841F10EAD7B}" type="datetimeFigureOut">
              <a:rPr lang="es-MX" smtClean="0"/>
              <a:t>10/12/2020</a:t>
            </a:fld>
            <a:endParaRPr lang="es-MX" dirty="0"/>
          </a:p>
        </p:txBody>
      </p:sp>
      <p:sp>
        <p:nvSpPr>
          <p:cNvPr id="4" name="Marcador de imagen de diapositiva 3"/>
          <p:cNvSpPr>
            <a:spLocks noGrp="1" noRot="1" noChangeAspect="1"/>
          </p:cNvSpPr>
          <p:nvPr>
            <p:ph type="sldImg" idx="2"/>
          </p:nvPr>
        </p:nvSpPr>
        <p:spPr>
          <a:xfrm>
            <a:off x="1417638" y="1163638"/>
            <a:ext cx="4189412" cy="3141662"/>
          </a:xfrm>
          <a:prstGeom prst="rect">
            <a:avLst/>
          </a:prstGeom>
          <a:noFill/>
          <a:ln w="12700">
            <a:solidFill>
              <a:prstClr val="black"/>
            </a:solidFill>
          </a:ln>
        </p:spPr>
        <p:txBody>
          <a:bodyPr vert="horz" lIns="91577" tIns="45789" rIns="91577" bIns="45789" rtlCol="0" anchor="ctr"/>
          <a:lstStyle/>
          <a:p>
            <a:endParaRPr lang="es-MX" dirty="0"/>
          </a:p>
        </p:txBody>
      </p:sp>
      <p:sp>
        <p:nvSpPr>
          <p:cNvPr id="5" name="Marcador de notas 4"/>
          <p:cNvSpPr>
            <a:spLocks noGrp="1"/>
          </p:cNvSpPr>
          <p:nvPr>
            <p:ph type="body" sz="quarter" idx="3"/>
          </p:nvPr>
        </p:nvSpPr>
        <p:spPr>
          <a:xfrm>
            <a:off x="703119" y="4479688"/>
            <a:ext cx="5618480" cy="3665776"/>
          </a:xfrm>
          <a:prstGeom prst="rect">
            <a:avLst/>
          </a:prstGeom>
        </p:spPr>
        <p:txBody>
          <a:bodyPr vert="horz" lIns="91577" tIns="45789" rIns="91577" bIns="457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2" y="8841739"/>
            <a:ext cx="3044153" cy="467363"/>
          </a:xfrm>
          <a:prstGeom prst="rect">
            <a:avLst/>
          </a:prstGeom>
        </p:spPr>
        <p:txBody>
          <a:bodyPr vert="horz" lIns="91577" tIns="45789" rIns="91577" bIns="45789"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7327" y="8841739"/>
            <a:ext cx="3044153" cy="467363"/>
          </a:xfrm>
          <a:prstGeom prst="rect">
            <a:avLst/>
          </a:prstGeom>
        </p:spPr>
        <p:txBody>
          <a:bodyPr vert="horz" lIns="91577" tIns="45789" rIns="91577" bIns="45789" rtlCol="0" anchor="b"/>
          <a:lstStyle>
            <a:lvl1pPr algn="r">
              <a:defRPr sz="1200"/>
            </a:lvl1pPr>
          </a:lstStyle>
          <a:p>
            <a:fld id="{6B7B9179-E343-49E7-8449-9A6104C37573}" type="slidenum">
              <a:rPr lang="es-MX" smtClean="0"/>
              <a:t>‹Nº›</a:t>
            </a:fld>
            <a:endParaRPr lang="es-MX" dirty="0"/>
          </a:p>
        </p:txBody>
      </p:sp>
    </p:spTree>
    <p:extLst>
      <p:ext uri="{BB962C8B-B14F-4D97-AF65-F5344CB8AC3E}">
        <p14:creationId xmlns:p14="http://schemas.microsoft.com/office/powerpoint/2010/main" val="1021246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1:notes"/>
          <p:cNvSpPr txBox="1">
            <a:spLocks noGrp="1"/>
          </p:cNvSpPr>
          <p:nvPr>
            <p:ph type="body" idx="1"/>
          </p:nvPr>
        </p:nvSpPr>
        <p:spPr>
          <a:xfrm>
            <a:off x="703119" y="4479688"/>
            <a:ext cx="5618480" cy="3665776"/>
          </a:xfrm>
          <a:prstGeom prst="rect">
            <a:avLst/>
          </a:prstGeom>
        </p:spPr>
        <p:txBody>
          <a:bodyPr spcFirstLastPara="1" wrap="square" lIns="91575" tIns="45775" rIns="91575" bIns="45775" anchor="t" anchorCtr="0">
            <a:noAutofit/>
          </a:bodyPr>
          <a:lstStyle/>
          <a:p>
            <a:pPr marL="0" lvl="0" indent="0" algn="l" rtl="0">
              <a:spcBef>
                <a:spcPts val="0"/>
              </a:spcBef>
              <a:spcAft>
                <a:spcPts val="0"/>
              </a:spcAft>
              <a:buNone/>
            </a:pPr>
            <a:endParaRPr dirty="0"/>
          </a:p>
        </p:txBody>
      </p:sp>
      <p:sp>
        <p:nvSpPr>
          <p:cNvPr id="473" name="Google Shape;473;p1:notes"/>
          <p:cNvSpPr>
            <a:spLocks noGrp="1" noRot="1" noChangeAspect="1"/>
          </p:cNvSpPr>
          <p:nvPr>
            <p:ph type="sldImg" idx="2"/>
          </p:nvPr>
        </p:nvSpPr>
        <p:spPr>
          <a:xfrm>
            <a:off x="1417638" y="1163638"/>
            <a:ext cx="4189412" cy="3141662"/>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92090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a:prstGeom prst="rect">
            <a:avLst/>
          </a:prstGeo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72801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3" name="47 Marcador de título"/>
          <p:cNvSpPr>
            <a:spLocks noGrp="1"/>
          </p:cNvSpPr>
          <p:nvPr>
            <p:ph type="title"/>
          </p:nvPr>
        </p:nvSpPr>
        <p:spPr>
          <a:xfrm>
            <a:off x="1043608" y="116632"/>
            <a:ext cx="8100392" cy="330908"/>
          </a:xfrm>
          <a:prstGeom prst="rect">
            <a:avLst/>
          </a:prstGeom>
        </p:spPr>
        <p:txBody>
          <a:bodyPr vert="horz" lIns="91440" tIns="45720" rIns="91440" bIns="45720" rtlCol="0" anchor="ctr">
            <a:noAutofit/>
          </a:bodyPr>
          <a:lstStyle>
            <a:lvl1pPr marL="85725" indent="0">
              <a:defRPr sz="1400">
                <a:latin typeface="Century Gothic" pitchFamily="34" charset="0"/>
              </a:defRPr>
            </a:lvl1pPr>
          </a:lstStyle>
          <a:p>
            <a:r>
              <a:rPr lang="es-ES" dirty="0"/>
              <a:t>Haga clic para modificar el </a:t>
            </a:r>
            <a:r>
              <a:rPr lang="es-ES" dirty="0" smtClean="0"/>
              <a:t>estilo </a:t>
            </a:r>
            <a:r>
              <a:rPr lang="es-ES" dirty="0"/>
              <a:t>de título del patrón</a:t>
            </a:r>
            <a:endParaRPr lang="es-MX" dirty="0"/>
          </a:p>
        </p:txBody>
      </p:sp>
      <p:sp>
        <p:nvSpPr>
          <p:cNvPr id="4" name="46 Marcador de número de diapositiva"/>
          <p:cNvSpPr>
            <a:spLocks noGrp="1"/>
          </p:cNvSpPr>
          <p:nvPr>
            <p:ph type="sldNum" sz="quarter" idx="4"/>
          </p:nvPr>
        </p:nvSpPr>
        <p:spPr>
          <a:xfrm>
            <a:off x="8643966" y="6492899"/>
            <a:ext cx="454910" cy="365125"/>
          </a:xfrm>
          <a:prstGeom prst="rect">
            <a:avLst/>
          </a:prstGeom>
        </p:spPr>
        <p:txBody>
          <a:bodyPr vert="horz" lIns="91440" tIns="45720" rIns="91440" bIns="45720" rtlCol="0" anchor="ctr"/>
          <a:lstStyle>
            <a:lvl1pPr algn="r">
              <a:defRPr sz="1100" b="1">
                <a:solidFill>
                  <a:schemeClr val="tx1">
                    <a:lumMod val="75000"/>
                    <a:lumOff val="25000"/>
                  </a:schemeClr>
                </a:solidFill>
                <a:latin typeface="Arial" pitchFamily="34" charset="0"/>
                <a:cs typeface="Arial" pitchFamily="34" charset="0"/>
              </a:defRPr>
            </a:lvl1pPr>
          </a:lstStyle>
          <a:p>
            <a:fld id="{F7E28DE7-990A-407D-BC13-BE5F1D408C55}" type="slidenum">
              <a:rPr lang="es-MX" smtClean="0"/>
              <a:pPr/>
              <a:t>‹Nº›</a:t>
            </a:fld>
            <a:endParaRPr lang="es-MX" dirty="0"/>
          </a:p>
        </p:txBody>
      </p:sp>
    </p:spTree>
    <p:extLst>
      <p:ext uri="{BB962C8B-B14F-4D97-AF65-F5344CB8AC3E}">
        <p14:creationId xmlns:p14="http://schemas.microsoft.com/office/powerpoint/2010/main" val="246994635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33241305"/>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05325326"/>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0222770"/>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2689197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0869555"/>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706596074"/>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29582521"/>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1_Diapositiva de título">
  <p:cSld name="1_Diapositiva de título">
    <p:spTree>
      <p:nvGrpSpPr>
        <p:cNvPr id="1" name="Shape 20"/>
        <p:cNvGrpSpPr/>
        <p:nvPr/>
      </p:nvGrpSpPr>
      <p:grpSpPr>
        <a:xfrm>
          <a:off x="0" y="0"/>
          <a:ext cx="0" cy="0"/>
          <a:chOff x="0" y="0"/>
          <a:chExt cx="0" cy="0"/>
        </a:xfrm>
      </p:grpSpPr>
      <p:sp>
        <p:nvSpPr>
          <p:cNvPr id="21" name="Google Shape;21;p74"/>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127719469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Diapositiva de título" type="title">
  <p:cSld name="Diapositiva de título">
    <p:spTree>
      <p:nvGrpSpPr>
        <p:cNvPr id="1" name="Shape 22"/>
        <p:cNvGrpSpPr/>
        <p:nvPr/>
      </p:nvGrpSpPr>
      <p:grpSpPr>
        <a:xfrm>
          <a:off x="0" y="0"/>
          <a:ext cx="0" cy="0"/>
          <a:chOff x="0" y="0"/>
          <a:chExt cx="0" cy="0"/>
        </a:xfrm>
      </p:grpSpPr>
      <p:sp>
        <p:nvSpPr>
          <p:cNvPr id="23" name="Google Shape;23;p77"/>
          <p:cNvSpPr txBox="1">
            <a:spLocks noGrp="1"/>
          </p:cNvSpPr>
          <p:nvPr>
            <p:ph type="ctrTitle"/>
          </p:nvPr>
        </p:nvSpPr>
        <p:spPr>
          <a:xfrm>
            <a:off x="457200" y="1934262"/>
            <a:ext cx="5742296"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3600"/>
              <a:buFont typeface="Candara"/>
              <a:buNone/>
              <a:defRPr sz="36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77"/>
          <p:cNvSpPr txBox="1">
            <a:spLocks noGrp="1"/>
          </p:cNvSpPr>
          <p:nvPr>
            <p:ph type="subTitle" idx="1"/>
          </p:nvPr>
        </p:nvSpPr>
        <p:spPr>
          <a:xfrm>
            <a:off x="457200" y="3622651"/>
            <a:ext cx="5742296" cy="1752600"/>
          </a:xfrm>
          <a:prstGeom prst="rect">
            <a:avLst/>
          </a:prstGeom>
          <a:noFill/>
          <a:ln>
            <a:noFill/>
          </a:ln>
        </p:spPr>
        <p:txBody>
          <a:bodyPr spcFirstLastPara="1" wrap="square" lIns="91425" tIns="45700" rIns="91425" bIns="45700" anchor="t" anchorCtr="0">
            <a:normAutofit/>
          </a:bodyPr>
          <a:lstStyle>
            <a:lvl1pPr lvl="0" algn="ctr">
              <a:spcBef>
                <a:spcPts val="560"/>
              </a:spcBef>
              <a:spcAft>
                <a:spcPts val="0"/>
              </a:spcAft>
              <a:buClr>
                <a:srgbClr val="888888"/>
              </a:buClr>
              <a:buSzPts val="2800"/>
              <a:buNone/>
              <a:defRPr sz="2800" b="0">
                <a:solidFill>
                  <a:srgbClr val="888888"/>
                </a:solidFill>
              </a:defRPr>
            </a:lvl1pPr>
            <a:lvl2pPr lvl="1" algn="ctr">
              <a:spcBef>
                <a:spcPts val="400"/>
              </a:spcBef>
              <a:spcAft>
                <a:spcPts val="0"/>
              </a:spcAft>
              <a:buClr>
                <a:srgbClr val="888888"/>
              </a:buClr>
              <a:buSzPts val="2000"/>
              <a:buNone/>
              <a:defRPr>
                <a:solidFill>
                  <a:srgbClr val="888888"/>
                </a:solidFill>
              </a:defRPr>
            </a:lvl2pPr>
            <a:lvl3pPr lvl="2" algn="ctr">
              <a:spcBef>
                <a:spcPts val="36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5" name="Google Shape;25;p7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6" name="Google Shape;26;p7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27" name="Google Shape;27;p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2572236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Solo el título" type="titleOnly">
  <p:cSld name="Solo el título">
    <p:spTree>
      <p:nvGrpSpPr>
        <p:cNvPr id="1" name="Shape 28"/>
        <p:cNvGrpSpPr/>
        <p:nvPr/>
      </p:nvGrpSpPr>
      <p:grpSpPr>
        <a:xfrm>
          <a:off x="0" y="0"/>
          <a:ext cx="0" cy="0"/>
          <a:chOff x="0" y="0"/>
          <a:chExt cx="0" cy="0"/>
        </a:xfrm>
      </p:grpSpPr>
      <p:sp>
        <p:nvSpPr>
          <p:cNvPr id="29" name="Google Shape;29;p86"/>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8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1" name="Google Shape;31;p8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2" name="Google Shape;32;p8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1458149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89378838"/>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Título y objetos" type="obj">
  <p:cSld name="Título y objetos">
    <p:spTree>
      <p:nvGrpSpPr>
        <p:cNvPr id="1" name="Shape 33"/>
        <p:cNvGrpSpPr/>
        <p:nvPr/>
      </p:nvGrpSpPr>
      <p:grpSpPr>
        <a:xfrm>
          <a:off x="0" y="0"/>
          <a:ext cx="0" cy="0"/>
          <a:chOff x="0" y="0"/>
          <a:chExt cx="0" cy="0"/>
        </a:xfrm>
      </p:grpSpPr>
      <p:sp>
        <p:nvSpPr>
          <p:cNvPr id="34" name="Google Shape;34;p102"/>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0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10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7" name="Google Shape;37;p10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38" name="Google Shape;38;p10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364209594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1_Título y objetos">
  <p:cSld name="1_Título y objetos">
    <p:spTree>
      <p:nvGrpSpPr>
        <p:cNvPr id="1" name="Shape 39"/>
        <p:cNvGrpSpPr/>
        <p:nvPr/>
      </p:nvGrpSpPr>
      <p:grpSpPr>
        <a:xfrm>
          <a:off x="0" y="0"/>
          <a:ext cx="0" cy="0"/>
          <a:chOff x="0" y="0"/>
          <a:chExt cx="0" cy="0"/>
        </a:xfrm>
      </p:grpSpPr>
      <p:sp>
        <p:nvSpPr>
          <p:cNvPr id="40" name="Google Shape;40;p103"/>
          <p:cNvSpPr txBox="1">
            <a:spLocks noGrp="1"/>
          </p:cNvSpPr>
          <p:nvPr>
            <p:ph type="title"/>
          </p:nvPr>
        </p:nvSpPr>
        <p:spPr>
          <a:xfrm>
            <a:off x="2811438" y="274638"/>
            <a:ext cx="5875361" cy="531285"/>
          </a:xfrm>
          <a:prstGeom prst="rect">
            <a:avLst/>
          </a:prstGeom>
          <a:noFill/>
          <a:ln>
            <a:noFill/>
          </a:ln>
        </p:spPr>
        <p:txBody>
          <a:bodyPr spcFirstLastPara="1" wrap="square" lIns="90475" tIns="44450" rIns="90475" bIns="44450" anchor="ctr" anchorCtr="0">
            <a:noAutofit/>
          </a:bodyPr>
          <a:lstStyle>
            <a:lvl1pPr lvl="0" algn="ctr">
              <a:spcBef>
                <a:spcPts val="0"/>
              </a:spcBef>
              <a:spcAft>
                <a:spcPts val="0"/>
              </a:spcAft>
              <a:buClr>
                <a:srgbClr val="262626"/>
              </a:buClr>
              <a:buSzPts val="2400"/>
              <a:buFont typeface="Candara"/>
              <a:buNone/>
              <a:defRPr sz="2400" b="1">
                <a:solidFill>
                  <a:srgbClr val="262626"/>
                </a:solidFill>
                <a:latin typeface="Candara"/>
                <a:ea typeface="Candara"/>
                <a:cs typeface="Candara"/>
                <a:sym typeface="Candar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03"/>
          <p:cNvSpPr txBox="1">
            <a:spLocks noGrp="1"/>
          </p:cNvSpPr>
          <p:nvPr>
            <p:ph type="body" idx="1"/>
          </p:nvPr>
        </p:nvSpPr>
        <p:spPr>
          <a:xfrm>
            <a:off x="395696" y="3268490"/>
            <a:ext cx="8229600" cy="1920526"/>
          </a:xfrm>
          <a:prstGeom prst="rect">
            <a:avLst/>
          </a:prstGeom>
          <a:noFill/>
          <a:ln>
            <a:noFill/>
          </a:ln>
        </p:spPr>
        <p:txBody>
          <a:bodyPr spcFirstLastPara="1" wrap="square" lIns="91425" tIns="45700" rIns="91425" bIns="45700" anchor="t" anchorCtr="0">
            <a:spAutoFit/>
          </a:bodyPr>
          <a:lstStyle>
            <a:lvl1pPr marL="457200" lvl="0" indent="-342900" algn="l">
              <a:spcBef>
                <a:spcPts val="360"/>
              </a:spcBef>
              <a:spcAft>
                <a:spcPts val="0"/>
              </a:spcAft>
              <a:buClr>
                <a:schemeClr val="dk1"/>
              </a:buClr>
              <a:buSzPts val="1800"/>
              <a:buChar char="•"/>
              <a:defRPr sz="1800">
                <a:latin typeface="Candara"/>
                <a:ea typeface="Candara"/>
                <a:cs typeface="Candara"/>
                <a:sym typeface="Candara"/>
              </a:defRPr>
            </a:lvl1pPr>
            <a:lvl2pPr marL="914400" lvl="1" indent="-342900" algn="l">
              <a:spcBef>
                <a:spcPts val="360"/>
              </a:spcBef>
              <a:spcAft>
                <a:spcPts val="0"/>
              </a:spcAft>
              <a:buClr>
                <a:schemeClr val="dk1"/>
              </a:buClr>
              <a:buSzPts val="1800"/>
              <a:buChar char="–"/>
              <a:defRPr sz="1800">
                <a:latin typeface="Candara"/>
                <a:ea typeface="Candara"/>
                <a:cs typeface="Candara"/>
                <a:sym typeface="Candara"/>
              </a:defRPr>
            </a:lvl2pPr>
            <a:lvl3pPr marL="1371600" lvl="2" indent="-342900" algn="l">
              <a:spcBef>
                <a:spcPts val="360"/>
              </a:spcBef>
              <a:spcAft>
                <a:spcPts val="0"/>
              </a:spcAft>
              <a:buClr>
                <a:schemeClr val="dk1"/>
              </a:buClr>
              <a:buSzPts val="1800"/>
              <a:buChar char="•"/>
              <a:defRPr sz="1800">
                <a:latin typeface="Candara"/>
                <a:ea typeface="Candara"/>
                <a:cs typeface="Candara"/>
                <a:sym typeface="Candara"/>
              </a:defRPr>
            </a:lvl3pPr>
            <a:lvl4pPr marL="1828800" lvl="3" indent="-342900" algn="l">
              <a:spcBef>
                <a:spcPts val="360"/>
              </a:spcBef>
              <a:spcAft>
                <a:spcPts val="0"/>
              </a:spcAft>
              <a:buClr>
                <a:schemeClr val="dk1"/>
              </a:buClr>
              <a:buSzPts val="1800"/>
              <a:buChar char="–"/>
              <a:defRPr sz="1800">
                <a:latin typeface="Candara"/>
                <a:ea typeface="Candara"/>
                <a:cs typeface="Candara"/>
                <a:sym typeface="Candara"/>
              </a:defRPr>
            </a:lvl4pPr>
            <a:lvl5pPr marL="2286000" lvl="4" indent="-342900" algn="l">
              <a:spcBef>
                <a:spcPts val="360"/>
              </a:spcBef>
              <a:spcAft>
                <a:spcPts val="0"/>
              </a:spcAft>
              <a:buClr>
                <a:schemeClr val="dk1"/>
              </a:buClr>
              <a:buSzPts val="1800"/>
              <a:buChar char="»"/>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2" name="Google Shape;42;p103"/>
          <p:cNvSpPr txBox="1">
            <a:spLocks noGrp="1"/>
          </p:cNvSpPr>
          <p:nvPr>
            <p:ph type="sldNum" idx="12"/>
          </p:nvPr>
        </p:nvSpPr>
        <p:spPr>
          <a:xfrm>
            <a:off x="8366078" y="6381328"/>
            <a:ext cx="59841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43" name="Google Shape;43;p103"/>
          <p:cNvSpPr txBox="1">
            <a:spLocks noGrp="1"/>
          </p:cNvSpPr>
          <p:nvPr>
            <p:ph type="body" idx="2"/>
          </p:nvPr>
        </p:nvSpPr>
        <p:spPr>
          <a:xfrm>
            <a:off x="334193" y="1314971"/>
            <a:ext cx="8352606" cy="1698927"/>
          </a:xfrm>
          <a:prstGeom prst="rect">
            <a:avLst/>
          </a:prstGeom>
          <a:noFill/>
          <a:ln>
            <a:noFill/>
          </a:ln>
        </p:spPr>
        <p:txBody>
          <a:bodyPr spcFirstLastPara="1" wrap="square" lIns="91425" tIns="45700" rIns="91425" bIns="45700" anchor="t" anchorCtr="0">
            <a:spAutoFit/>
          </a:bodyPr>
          <a:lstStyle>
            <a:lvl1pPr marL="457200" lvl="0" indent="-228600" algn="l">
              <a:spcBef>
                <a:spcPts val="360"/>
              </a:spcBef>
              <a:spcAft>
                <a:spcPts val="0"/>
              </a:spcAft>
              <a:buClr>
                <a:srgbClr val="262626"/>
              </a:buClr>
              <a:buSzPts val="1800"/>
              <a:buNone/>
              <a:defRPr sz="1800" b="1">
                <a:solidFill>
                  <a:srgbClr val="262626"/>
                </a:solidFill>
                <a:latin typeface="Candara"/>
                <a:ea typeface="Candara"/>
                <a:cs typeface="Candara"/>
                <a:sym typeface="Candara"/>
              </a:defRPr>
            </a:lvl1pPr>
            <a:lvl2pPr marL="914400" lvl="1" indent="-228600" algn="l">
              <a:spcBef>
                <a:spcPts val="360"/>
              </a:spcBef>
              <a:spcAft>
                <a:spcPts val="0"/>
              </a:spcAft>
              <a:buClr>
                <a:schemeClr val="dk1"/>
              </a:buClr>
              <a:buSzPts val="1800"/>
              <a:buNone/>
              <a:defRPr sz="1800">
                <a:latin typeface="Candara"/>
                <a:ea typeface="Candara"/>
                <a:cs typeface="Candara"/>
                <a:sym typeface="Candara"/>
              </a:defRPr>
            </a:lvl2pPr>
            <a:lvl3pPr marL="1371600" lvl="2" indent="-228600" algn="l">
              <a:spcBef>
                <a:spcPts val="360"/>
              </a:spcBef>
              <a:spcAft>
                <a:spcPts val="0"/>
              </a:spcAft>
              <a:buClr>
                <a:schemeClr val="dk1"/>
              </a:buClr>
              <a:buSzPts val="1800"/>
              <a:buNone/>
              <a:defRPr sz="1800">
                <a:latin typeface="Candara"/>
                <a:ea typeface="Candara"/>
                <a:cs typeface="Candara"/>
                <a:sym typeface="Candara"/>
              </a:defRPr>
            </a:lvl3pPr>
            <a:lvl4pPr marL="1828800" lvl="3" indent="-228600" algn="l">
              <a:spcBef>
                <a:spcPts val="360"/>
              </a:spcBef>
              <a:spcAft>
                <a:spcPts val="0"/>
              </a:spcAft>
              <a:buClr>
                <a:schemeClr val="dk1"/>
              </a:buClr>
              <a:buSzPts val="1800"/>
              <a:buNone/>
              <a:defRPr sz="1800">
                <a:latin typeface="Candara"/>
                <a:ea typeface="Candara"/>
                <a:cs typeface="Candara"/>
                <a:sym typeface="Candara"/>
              </a:defRPr>
            </a:lvl4pPr>
            <a:lvl5pPr marL="2286000" lvl="4" indent="-228600" algn="l">
              <a:spcBef>
                <a:spcPts val="360"/>
              </a:spcBef>
              <a:spcAft>
                <a:spcPts val="0"/>
              </a:spcAft>
              <a:buClr>
                <a:schemeClr val="dk1"/>
              </a:buClr>
              <a:buSzPts val="1800"/>
              <a:buNone/>
              <a:defRPr sz="1800">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1323156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Contenido">
  <p:cSld name="Contenido">
    <p:spTree>
      <p:nvGrpSpPr>
        <p:cNvPr id="1" name="Shape 44"/>
        <p:cNvGrpSpPr/>
        <p:nvPr/>
      </p:nvGrpSpPr>
      <p:grpSpPr>
        <a:xfrm>
          <a:off x="0" y="0"/>
          <a:ext cx="0" cy="0"/>
          <a:chOff x="0" y="0"/>
          <a:chExt cx="0" cy="0"/>
        </a:xfrm>
      </p:grpSpPr>
      <p:sp>
        <p:nvSpPr>
          <p:cNvPr id="45" name="Google Shape;45;p104"/>
          <p:cNvSpPr txBox="1">
            <a:spLocks noGrp="1"/>
          </p:cNvSpPr>
          <p:nvPr>
            <p:ph type="body" idx="1"/>
          </p:nvPr>
        </p:nvSpPr>
        <p:spPr>
          <a:xfrm>
            <a:off x="494268" y="1315964"/>
            <a:ext cx="8321247" cy="4602548"/>
          </a:xfrm>
          <a:prstGeom prst="rect">
            <a:avLst/>
          </a:prstGeom>
          <a:noFill/>
          <a:ln>
            <a:noFill/>
          </a:ln>
        </p:spPr>
        <p:txBody>
          <a:bodyPr spcFirstLastPara="1" wrap="square" lIns="91425" tIns="45700" rIns="91425" bIns="45700" anchor="t" anchorCtr="0">
            <a:normAutofit/>
          </a:bodyPr>
          <a:lstStyle>
            <a:lvl1pPr marL="457200" lvl="0" indent="-228600" algn="just">
              <a:spcBef>
                <a:spcPts val="320"/>
              </a:spcBef>
              <a:spcAft>
                <a:spcPts val="0"/>
              </a:spcAft>
              <a:buClr>
                <a:srgbClr val="0C0C0C"/>
              </a:buClr>
              <a:buSzPts val="1600"/>
              <a:buNone/>
              <a:defRPr sz="1600">
                <a:solidFill>
                  <a:srgbClr val="0C0C0C"/>
                </a:solidFill>
                <a:latin typeface="Candara"/>
                <a:ea typeface="Candara"/>
                <a:cs typeface="Candara"/>
                <a:sym typeface="Candara"/>
              </a:defRPr>
            </a:lvl1pPr>
            <a:lvl2pPr marL="914400" lvl="1"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2pPr>
            <a:lvl3pPr marL="1371600" lvl="2"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3pPr>
            <a:lvl4pPr marL="1828800" lvl="3"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4pPr>
            <a:lvl5pPr marL="2286000" lvl="4" indent="-330200" algn="just">
              <a:spcBef>
                <a:spcPts val="320"/>
              </a:spcBef>
              <a:spcAft>
                <a:spcPts val="0"/>
              </a:spcAft>
              <a:buClr>
                <a:srgbClr val="0C0C0C"/>
              </a:buClr>
              <a:buSzPts val="1600"/>
              <a:buFont typeface="Candara"/>
              <a:buChar char="•"/>
              <a:defRPr sz="1600">
                <a:solidFill>
                  <a:srgbClr val="0C0C0C"/>
                </a:solidFill>
                <a:latin typeface="Candara"/>
                <a:ea typeface="Candara"/>
                <a:cs typeface="Candara"/>
                <a:sym typeface="Candara"/>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6" name="Google Shape;46;p104"/>
          <p:cNvSpPr txBox="1">
            <a:spLocks noGrp="1"/>
          </p:cNvSpPr>
          <p:nvPr>
            <p:ph type="body" idx="2"/>
          </p:nvPr>
        </p:nvSpPr>
        <p:spPr>
          <a:xfrm>
            <a:off x="494269" y="677390"/>
            <a:ext cx="8321247" cy="419100"/>
          </a:xfrm>
          <a:prstGeom prst="rect">
            <a:avLst/>
          </a:prstGeom>
          <a:noFill/>
          <a:ln>
            <a:noFill/>
          </a:ln>
        </p:spPr>
        <p:txBody>
          <a:bodyPr spcFirstLastPara="1" wrap="square" lIns="91425" tIns="45700" rIns="91425" bIns="45700" anchor="t" anchorCtr="0">
            <a:normAutofit/>
          </a:bodyPr>
          <a:lstStyle>
            <a:lvl1pPr marL="457200" lvl="0" indent="-228600" algn="l">
              <a:spcBef>
                <a:spcPts val="480"/>
              </a:spcBef>
              <a:spcAft>
                <a:spcPts val="0"/>
              </a:spcAft>
              <a:buClr>
                <a:srgbClr val="0C0C0C"/>
              </a:buClr>
              <a:buSzPts val="2400"/>
              <a:buNone/>
              <a:defRPr sz="2400" b="1">
                <a:solidFill>
                  <a:srgbClr val="0C0C0C"/>
                </a:solidFill>
                <a:latin typeface="Candara"/>
                <a:ea typeface="Candara"/>
                <a:cs typeface="Candara"/>
                <a:sym typeface="Candara"/>
              </a:defRPr>
            </a:lvl1pPr>
            <a:lvl2pPr marL="914400" lvl="1"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2pPr>
            <a:lvl3pPr marL="1371600" lvl="2"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3pPr>
            <a:lvl4pPr marL="1828800" lvl="3"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4pPr>
            <a:lvl5pPr marL="2286000" lvl="4" indent="-330200" algn="l">
              <a:spcBef>
                <a:spcPts val="320"/>
              </a:spcBef>
              <a:spcAft>
                <a:spcPts val="0"/>
              </a:spcAft>
              <a:buClr>
                <a:srgbClr val="6E56A0"/>
              </a:buClr>
              <a:buSzPts val="1600"/>
              <a:buChar char="»"/>
              <a:defRPr sz="1600" b="1">
                <a:solidFill>
                  <a:srgbClr val="6E56A0"/>
                </a:solidFill>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7" name="Google Shape;47;p10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ndara"/>
                <a:ea typeface="Candara"/>
                <a:cs typeface="Candara"/>
                <a:sym typeface="Candara"/>
              </a:defRPr>
            </a:lvl1pPr>
            <a:lvl2pPr marL="0" lvl="1" indent="0" algn="r">
              <a:spcBef>
                <a:spcPts val="0"/>
              </a:spcBef>
              <a:buNone/>
              <a:defRPr sz="1200">
                <a:solidFill>
                  <a:srgbClr val="888888"/>
                </a:solidFill>
                <a:latin typeface="Candara"/>
                <a:ea typeface="Candara"/>
                <a:cs typeface="Candara"/>
                <a:sym typeface="Candara"/>
              </a:defRPr>
            </a:lvl2pPr>
            <a:lvl3pPr marL="0" lvl="2" indent="0" algn="r">
              <a:spcBef>
                <a:spcPts val="0"/>
              </a:spcBef>
              <a:buNone/>
              <a:defRPr sz="1200">
                <a:solidFill>
                  <a:srgbClr val="888888"/>
                </a:solidFill>
                <a:latin typeface="Candara"/>
                <a:ea typeface="Candara"/>
                <a:cs typeface="Candara"/>
                <a:sym typeface="Candara"/>
              </a:defRPr>
            </a:lvl3pPr>
            <a:lvl4pPr marL="0" lvl="3" indent="0" algn="r">
              <a:spcBef>
                <a:spcPts val="0"/>
              </a:spcBef>
              <a:buNone/>
              <a:defRPr sz="1200">
                <a:solidFill>
                  <a:srgbClr val="888888"/>
                </a:solidFill>
                <a:latin typeface="Candara"/>
                <a:ea typeface="Candara"/>
                <a:cs typeface="Candara"/>
                <a:sym typeface="Candara"/>
              </a:defRPr>
            </a:lvl4pPr>
            <a:lvl5pPr marL="0" lvl="4" indent="0" algn="r">
              <a:spcBef>
                <a:spcPts val="0"/>
              </a:spcBef>
              <a:buNone/>
              <a:defRPr sz="1200">
                <a:solidFill>
                  <a:srgbClr val="888888"/>
                </a:solidFill>
                <a:latin typeface="Candara"/>
                <a:ea typeface="Candara"/>
                <a:cs typeface="Candara"/>
                <a:sym typeface="Candara"/>
              </a:defRPr>
            </a:lvl5pPr>
            <a:lvl6pPr marL="0" lvl="5" indent="0" algn="r">
              <a:spcBef>
                <a:spcPts val="0"/>
              </a:spcBef>
              <a:buNone/>
              <a:defRPr sz="1200">
                <a:solidFill>
                  <a:srgbClr val="888888"/>
                </a:solidFill>
                <a:latin typeface="Candara"/>
                <a:ea typeface="Candara"/>
                <a:cs typeface="Candara"/>
                <a:sym typeface="Candara"/>
              </a:defRPr>
            </a:lvl6pPr>
            <a:lvl7pPr marL="0" lvl="6" indent="0" algn="r">
              <a:spcBef>
                <a:spcPts val="0"/>
              </a:spcBef>
              <a:buNone/>
              <a:defRPr sz="1200">
                <a:solidFill>
                  <a:srgbClr val="888888"/>
                </a:solidFill>
                <a:latin typeface="Candara"/>
                <a:ea typeface="Candara"/>
                <a:cs typeface="Candara"/>
                <a:sym typeface="Candara"/>
              </a:defRPr>
            </a:lvl7pPr>
            <a:lvl8pPr marL="0" lvl="7" indent="0" algn="r">
              <a:spcBef>
                <a:spcPts val="0"/>
              </a:spcBef>
              <a:buNone/>
              <a:defRPr sz="1200">
                <a:solidFill>
                  <a:srgbClr val="888888"/>
                </a:solidFill>
                <a:latin typeface="Candara"/>
                <a:ea typeface="Candara"/>
                <a:cs typeface="Candara"/>
                <a:sym typeface="Candara"/>
              </a:defRPr>
            </a:lvl8pPr>
            <a:lvl9pPr marL="0" lvl="8" indent="0" algn="r">
              <a:spcBef>
                <a:spcPts val="0"/>
              </a:spcBef>
              <a:buNone/>
              <a:defRPr sz="1200">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2215506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2726542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3133892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130198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3202855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562492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960560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6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786136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7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954481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78063922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8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333487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9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239720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10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8954624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1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5884816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1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5043143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6986059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1860346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9476615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2524194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9024520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34175875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811438" y="274638"/>
            <a:ext cx="5875361" cy="531285"/>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tx1">
                    <a:lumMod val="85000"/>
                    <a:lumOff val="15000"/>
                  </a:schemeClr>
                </a:solidFill>
                <a:latin typeface="+mj-lt"/>
                <a:ea typeface="+mn-ea"/>
                <a:cs typeface="+mn-cs"/>
              </a:defRPr>
            </a:lvl1pPr>
          </a:lstStyle>
          <a:p>
            <a:pPr marL="0" lvl="0" defTabSz="762000" eaLnBrk="0" fontAlgn="base" hangingPunct="0">
              <a:spcAft>
                <a:spcPct val="0"/>
              </a:spcAft>
            </a:pPr>
            <a:r>
              <a:rPr lang="es-ES"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EDD9FC20-3422-4CB5-A82E-A3496C26E493}" type="slidenum">
              <a:rPr lang="es-MX" smtClean="0"/>
              <a:t>‹Nº›</a:t>
            </a:fld>
            <a:endParaRPr lang="es-MX"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dirty="0" smtClean="0"/>
              <a:t>Editar el estilo de texto del patrón</a:t>
            </a:r>
          </a:p>
          <a:p>
            <a:pPr marL="0" lvl="1"/>
            <a:r>
              <a:rPr lang="es-ES" dirty="0" smtClean="0"/>
              <a:t>Segundo nivel</a:t>
            </a:r>
          </a:p>
          <a:p>
            <a:pPr marL="0" lvl="2"/>
            <a:r>
              <a:rPr lang="es-ES" dirty="0" smtClean="0"/>
              <a:t>Tercer nivel</a:t>
            </a:r>
          </a:p>
          <a:p>
            <a:pPr marL="0" lvl="3"/>
            <a:r>
              <a:rPr lang="es-ES" dirty="0" smtClean="0"/>
              <a:t>Cuarto nivel</a:t>
            </a:r>
          </a:p>
          <a:p>
            <a:pPr marL="0" lvl="4"/>
            <a:r>
              <a:rPr lang="es-ES" dirty="0" smtClean="0"/>
              <a:t>Quinto nivel</a:t>
            </a:r>
            <a:endParaRPr lang="es-MX" dirty="0"/>
          </a:p>
        </p:txBody>
      </p:sp>
    </p:spTree>
    <p:extLst>
      <p:ext uri="{BB962C8B-B14F-4D97-AF65-F5344CB8AC3E}">
        <p14:creationId xmlns:p14="http://schemas.microsoft.com/office/powerpoint/2010/main" val="7451394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1754435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dirty="0" smtClean="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5253507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19272510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2817340" y="0"/>
            <a:ext cx="6326659" cy="1143000"/>
          </a:xfrm>
          <a:prstGeom prst="rect">
            <a:avLst/>
          </a:prstGeom>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61153057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89429819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74255" y="0"/>
            <a:ext cx="6709892" cy="566670"/>
          </a:xfrm>
          <a:prstGeom prst="rect">
            <a:avLst/>
          </a:prstGeom>
        </p:spPr>
        <p:txBody>
          <a:bodyPr/>
          <a:lstStyle>
            <a:lvl1pPr>
              <a:defRPr sz="2400"/>
            </a:lvl1pPr>
          </a:lstStyle>
          <a:p>
            <a:r>
              <a:rPr lang="es-ES" dirty="0" smtClean="0"/>
              <a:t>Haga clic para modificar el estilo de título del patrón</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35806483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64408461"/>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54873461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708320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2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6513946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67905388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097880269"/>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42768559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98157386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91310712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94268" y="1315964"/>
            <a:ext cx="8321247" cy="4602548"/>
          </a:xfrm>
          <a:prstGeom prst="rect">
            <a:avLst/>
          </a:prstGeom>
        </p:spPr>
        <p:txBody>
          <a:bodyPr/>
          <a:lstStyle>
            <a:lvl1pPr marL="0" indent="0" algn="just">
              <a:buNone/>
              <a:defRPr sz="1600">
                <a:solidFill>
                  <a:schemeClr val="tx1">
                    <a:lumMod val="95000"/>
                    <a:lumOff val="5000"/>
                  </a:schemeClr>
                </a:solidFill>
                <a:latin typeface="+mn-lt"/>
              </a:defRPr>
            </a:lvl1pPr>
            <a:lvl2pPr marL="685783" indent="-228594" algn="just">
              <a:buFontTx/>
              <a:buBlip>
                <a:blip r:embed="rId2"/>
              </a:buBlip>
              <a:defRPr sz="1600">
                <a:solidFill>
                  <a:schemeClr val="tx1">
                    <a:lumMod val="95000"/>
                    <a:lumOff val="5000"/>
                  </a:schemeClr>
                </a:solidFill>
                <a:latin typeface="+mn-lt"/>
              </a:defRPr>
            </a:lvl2pPr>
            <a:lvl3pPr marL="1142971" indent="-228594" algn="just">
              <a:buFontTx/>
              <a:buBlip>
                <a:blip r:embed="rId2"/>
              </a:buBlip>
              <a:defRPr sz="1600">
                <a:solidFill>
                  <a:schemeClr val="tx1">
                    <a:lumMod val="95000"/>
                    <a:lumOff val="5000"/>
                  </a:schemeClr>
                </a:solidFill>
                <a:latin typeface="+mn-lt"/>
              </a:defRPr>
            </a:lvl3pPr>
            <a:lvl4pPr marL="1600160" indent="-228594" algn="just">
              <a:buFontTx/>
              <a:buBlip>
                <a:blip r:embed="rId2"/>
              </a:buBlip>
              <a:defRPr sz="1600">
                <a:solidFill>
                  <a:schemeClr val="tx1">
                    <a:lumMod val="95000"/>
                    <a:lumOff val="5000"/>
                  </a:schemeClr>
                </a:solidFill>
                <a:latin typeface="+mn-lt"/>
              </a:defRPr>
            </a:lvl4pPr>
            <a:lvl5pPr marL="2057349" indent="-228594" algn="just">
              <a:buFontTx/>
              <a:buBlip>
                <a:blip r:embed="rId2"/>
              </a:buBlip>
              <a:defRPr sz="16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6" name="Marcador de texto 7"/>
          <p:cNvSpPr>
            <a:spLocks noGrp="1"/>
          </p:cNvSpPr>
          <p:nvPr>
            <p:ph type="body" sz="quarter" idx="14" hasCustomPrompt="1"/>
          </p:nvPr>
        </p:nvSpPr>
        <p:spPr>
          <a:xfrm>
            <a:off x="494269" y="677390"/>
            <a:ext cx="8321247"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93666366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9203935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35008231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FD18FF07-66B9-4128-B86C-1B485029B0AD}" type="slidenum">
              <a:rPr lang="es-MX" smtClean="0"/>
              <a:t>‹Nº›</a:t>
            </a:fld>
            <a:endParaRPr lang="es-MX" dirty="0"/>
          </a:p>
        </p:txBody>
      </p:sp>
    </p:spTree>
    <p:extLst>
      <p:ext uri="{BB962C8B-B14F-4D97-AF65-F5344CB8AC3E}">
        <p14:creationId xmlns:p14="http://schemas.microsoft.com/office/powerpoint/2010/main" val="206124215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9515940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3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25898211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73829297"/>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692322" y="0"/>
            <a:ext cx="7451677"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4335216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1_Diapositiva de título">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a:xfrm>
            <a:off x="6908042" y="6339196"/>
            <a:ext cx="2133600" cy="365125"/>
          </a:xfrm>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418256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705970" y="0"/>
            <a:ext cx="7438030" cy="532263"/>
          </a:xfrm>
          <a:prstGeom prst="rect">
            <a:avLst/>
          </a:prstGeom>
          <a:noFill/>
          <a:ln w="12700" algn="ctr">
            <a:noFill/>
            <a:miter lim="800000"/>
            <a:headEnd/>
            <a:tailEnd/>
          </a:ln>
        </p:spPr>
        <p:txBody>
          <a:bodyPr lIns="90488" tIns="44450" rIns="90488" bIns="44450" anchor="ctr">
            <a:noAutofit/>
          </a:bodyPr>
          <a:lstStyle>
            <a:lvl1pPr>
              <a:defRPr lang="es-MX" sz="2400" b="1" dirty="0">
                <a:solidFill>
                  <a:schemeClr val="bg1">
                    <a:lumMod val="95000"/>
                  </a:schemeClr>
                </a:solidFill>
                <a:latin typeface="+mj-lt"/>
                <a:ea typeface="+mn-ea"/>
                <a:cs typeface="+mn-cs"/>
              </a:defRPr>
            </a:lvl1pPr>
          </a:lstStyle>
          <a:p>
            <a:pPr marL="0" lvl="0" defTabSz="762000" eaLnBrk="0" fontAlgn="base" hangingPunct="0">
              <a:spcAft>
                <a:spcPct val="0"/>
              </a:spcAft>
            </a:pPr>
            <a:r>
              <a:rPr lang="es-ES" dirty="0" smtClean="0"/>
              <a:t>Haga clic para modificar el estilo de título del patrón</a:t>
            </a:r>
            <a:endParaRPr lang="es-MX" dirty="0"/>
          </a:p>
        </p:txBody>
      </p:sp>
      <p:sp>
        <p:nvSpPr>
          <p:cNvPr id="3" name="2 Marcador de contenido"/>
          <p:cNvSpPr>
            <a:spLocks noGrp="1"/>
          </p:cNvSpPr>
          <p:nvPr>
            <p:ph idx="1"/>
          </p:nvPr>
        </p:nvSpPr>
        <p:spPr>
          <a:xfrm>
            <a:off x="395696" y="3268490"/>
            <a:ext cx="8229600" cy="1920526"/>
          </a:xfrm>
          <a:prstGeom prst="rect">
            <a:avLst/>
          </a:prstGeom>
        </p:spPr>
        <p:txBody>
          <a:bodyPr wrap="square">
            <a:spAutoFit/>
          </a:bodyPr>
          <a:lstStyle>
            <a:lvl1pPr>
              <a:defRPr lang="es-ES" sz="1800" smtClean="0">
                <a:latin typeface="+mj-lt"/>
              </a:defRPr>
            </a:lvl1pPr>
            <a:lvl2pPr>
              <a:defRPr lang="es-ES" sz="1800" smtClean="0">
                <a:latin typeface="+mn-lt"/>
              </a:defRPr>
            </a:lvl2pPr>
            <a:lvl3pPr>
              <a:defRPr lang="es-ES" sz="1800" smtClean="0">
                <a:latin typeface="+mn-lt"/>
              </a:defRPr>
            </a:lvl3pPr>
            <a:lvl4pPr>
              <a:defRPr lang="es-ES" sz="1800" smtClean="0">
                <a:latin typeface="+mn-lt"/>
              </a:defRPr>
            </a:lvl4pPr>
            <a:lvl5pPr>
              <a:defRPr lang="es-MX" sz="1800">
                <a:latin typeface="+mn-lt"/>
              </a:defRPr>
            </a:lvl5pPr>
          </a:lstStyle>
          <a:p>
            <a:pPr marL="0" lvl="0" algn="just" eaLnBrk="0" hangingPunct="0">
              <a:spcAft>
                <a:spcPct val="20000"/>
              </a:spcAft>
            </a:pPr>
            <a:r>
              <a:rPr lang="es-ES" smtClean="0"/>
              <a:t>Editar el estilo de texto del patrón</a:t>
            </a:r>
          </a:p>
          <a:p>
            <a:pPr marL="0" lvl="1" algn="just" eaLnBrk="0" hangingPunct="0">
              <a:spcAft>
                <a:spcPct val="20000"/>
              </a:spcAft>
            </a:pPr>
            <a:r>
              <a:rPr lang="es-ES" smtClean="0"/>
              <a:t>Segundo nivel</a:t>
            </a:r>
          </a:p>
          <a:p>
            <a:pPr marL="0" lvl="2" algn="just" eaLnBrk="0" hangingPunct="0">
              <a:spcAft>
                <a:spcPct val="20000"/>
              </a:spcAft>
            </a:pPr>
            <a:r>
              <a:rPr lang="es-ES" smtClean="0"/>
              <a:t>Tercer nivel</a:t>
            </a:r>
          </a:p>
          <a:p>
            <a:pPr marL="0" lvl="3" algn="just" eaLnBrk="0" hangingPunct="0">
              <a:spcAft>
                <a:spcPct val="20000"/>
              </a:spcAft>
            </a:pPr>
            <a:r>
              <a:rPr lang="es-ES" smtClean="0"/>
              <a:t>Cuarto nivel</a:t>
            </a:r>
          </a:p>
          <a:p>
            <a:pPr marL="0" lvl="4" algn="just" eaLnBrk="0" hangingPunct="0">
              <a:spcAft>
                <a:spcPct val="20000"/>
              </a:spcAft>
            </a:pPr>
            <a:r>
              <a:rPr lang="es-ES" smtClean="0"/>
              <a:t>Quinto nivel</a:t>
            </a:r>
            <a:endParaRPr lang="es-MX" dirty="0"/>
          </a:p>
        </p:txBody>
      </p:sp>
      <p:sp>
        <p:nvSpPr>
          <p:cNvPr id="6" name="5 Marcador de número de diapositiva"/>
          <p:cNvSpPr>
            <a:spLocks noGrp="1"/>
          </p:cNvSpPr>
          <p:nvPr>
            <p:ph type="sldNum" sz="quarter" idx="12"/>
          </p:nvPr>
        </p:nvSpPr>
        <p:spPr>
          <a:xfrm>
            <a:off x="8366078" y="6381328"/>
            <a:ext cx="598410" cy="365125"/>
          </a:xfrm>
          <a:prstGeom prst="rect">
            <a:avLst/>
          </a:prstGeom>
        </p:spPr>
        <p:txBody>
          <a:bodyPr vert="horz" lIns="91440" tIns="45720" rIns="91440" bIns="45720" rtlCol="0" anchor="ctr"/>
          <a:lstStyle>
            <a:lvl1pPr>
              <a:defRPr lang="es-MX" smtClean="0"/>
            </a:lvl1pPr>
          </a:lstStyle>
          <a:p>
            <a:fld id="{08DCC1CA-BC64-9342-9FC6-0A703FD15379}" type="slidenum">
              <a:rPr lang="en-US" smtClean="0"/>
              <a:pPr/>
              <a:t>‹Nº›</a:t>
            </a:fld>
            <a:endParaRPr lang="en-US" dirty="0"/>
          </a:p>
        </p:txBody>
      </p:sp>
      <p:sp>
        <p:nvSpPr>
          <p:cNvPr id="12" name="11 Marcador de texto"/>
          <p:cNvSpPr>
            <a:spLocks noGrp="1"/>
          </p:cNvSpPr>
          <p:nvPr>
            <p:ph type="body" sz="quarter" idx="13"/>
          </p:nvPr>
        </p:nvSpPr>
        <p:spPr>
          <a:xfrm>
            <a:off x="334193" y="1314971"/>
            <a:ext cx="8352606" cy="1698927"/>
          </a:xfrm>
          <a:prstGeom prst="rect">
            <a:avLst/>
          </a:prstGeom>
          <a:noFill/>
          <a:ln w="9525">
            <a:noFill/>
            <a:miter lim="800000"/>
            <a:headEnd/>
            <a:tailEnd/>
          </a:ln>
        </p:spPr>
        <p:txBody>
          <a:bodyPr wrap="square">
            <a:spAutoFit/>
          </a:bodyPr>
          <a:lstStyle>
            <a:lvl1pPr marL="0" indent="0">
              <a:buNone/>
              <a:defRPr lang="es-ES" sz="1800" b="1" smtClean="0">
                <a:solidFill>
                  <a:schemeClr val="tx1">
                    <a:lumMod val="85000"/>
                    <a:lumOff val="15000"/>
                  </a:schemeClr>
                </a:solidFill>
                <a:latin typeface="+mj-lt"/>
              </a:defRPr>
            </a:lvl1pPr>
            <a:lvl2pPr marL="171450" indent="0">
              <a:buNone/>
              <a:defRPr lang="es-ES" sz="1800" smtClean="0">
                <a:latin typeface="+mn-lt"/>
              </a:defRPr>
            </a:lvl2pPr>
            <a:lvl3pPr marL="685800" indent="0">
              <a:buNone/>
              <a:defRPr lang="es-ES" sz="1800" smtClean="0">
                <a:latin typeface="+mn-lt"/>
              </a:defRPr>
            </a:lvl3pPr>
            <a:lvl4pPr marL="1143000" indent="0">
              <a:buNone/>
              <a:defRPr lang="es-ES" sz="1800" smtClean="0">
                <a:latin typeface="+mn-lt"/>
              </a:defRPr>
            </a:lvl4pPr>
            <a:lvl5pPr marL="1600200" indent="0">
              <a:buNone/>
              <a:defRPr lang="es-MX" sz="1800">
                <a:latin typeface="+mn-lt"/>
              </a:defRPr>
            </a:lvl5pPr>
          </a:lstStyle>
          <a:p>
            <a:pPr marL="0" lvl="0"/>
            <a:r>
              <a:rPr lang="es-ES" smtClean="0"/>
              <a:t>Editar el estilo de texto del patrón</a:t>
            </a:r>
          </a:p>
          <a:p>
            <a:pPr marL="0" lvl="1"/>
            <a:r>
              <a:rPr lang="es-ES" smtClean="0"/>
              <a:t>Segundo nivel</a:t>
            </a:r>
          </a:p>
          <a:p>
            <a:pPr marL="0" lvl="2"/>
            <a:r>
              <a:rPr lang="es-ES" smtClean="0"/>
              <a:t>Tercer nivel</a:t>
            </a:r>
          </a:p>
          <a:p>
            <a:pPr marL="0" lvl="3"/>
            <a:r>
              <a:rPr lang="es-ES" smtClean="0"/>
              <a:t>Cuarto nivel</a:t>
            </a:r>
          </a:p>
          <a:p>
            <a:pPr marL="0" lvl="4"/>
            <a:r>
              <a:rPr lang="es-ES" smtClean="0"/>
              <a:t>Quinto nivel</a:t>
            </a:r>
            <a:endParaRPr lang="es-MX" dirty="0"/>
          </a:p>
        </p:txBody>
      </p:sp>
    </p:spTree>
    <p:extLst>
      <p:ext uri="{BB962C8B-B14F-4D97-AF65-F5344CB8AC3E}">
        <p14:creationId xmlns:p14="http://schemas.microsoft.com/office/powerpoint/2010/main" val="242014845"/>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526314893"/>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73518097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680754" y="0"/>
            <a:ext cx="7463245" cy="532263"/>
          </a:xfrm>
        </p:spPr>
        <p:txBody>
          <a:bodyPr/>
          <a:lstStyle>
            <a:lvl1pPr>
              <a:defRPr>
                <a:solidFill>
                  <a:schemeClr val="bg1">
                    <a:lumMod val="95000"/>
                  </a:schemeClr>
                </a:solidFill>
              </a:defRPr>
            </a:lvl1p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07880203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smtClean="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415636551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91965021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35075305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cSld name="4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16387928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417939943"/>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editar el estilo de subtítulo del patrón</a:t>
            </a:r>
            <a:endParaRPr lang="en-US"/>
          </a:p>
        </p:txBody>
      </p:sp>
      <p:sp>
        <p:nvSpPr>
          <p:cNvPr id="4" name="Date Placeholder 3"/>
          <p:cNvSpPr>
            <a:spLocks noGrp="1"/>
          </p:cNvSpPr>
          <p:nvPr>
            <p:ph type="dt" sz="half" idx="10"/>
          </p:nvPr>
        </p:nvSpPr>
        <p:spPr/>
        <p:txBody>
          <a:bodyPr/>
          <a:lstStyle/>
          <a:p>
            <a:endParaRPr lang="es-MX"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s-MX"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spTree>
    <p:extLst>
      <p:ext uri="{BB962C8B-B14F-4D97-AF65-F5344CB8AC3E}">
        <p14:creationId xmlns:p14="http://schemas.microsoft.com/office/powerpoint/2010/main" val="3117600118"/>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3402264306"/>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0286738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45716401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803795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54591203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58271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0457538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993722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5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6186799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33464874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6943561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20098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42769787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154327122"/>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379008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5746545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124737352"/>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661921011"/>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22911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6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40405429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2223701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9840005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3550764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34285691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26425666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405888766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15505170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6058072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78148661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140116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7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10403300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2487573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4358355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6801760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76894746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01236987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0215680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398281558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26173272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53101084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a:xfrm>
            <a:off x="457200" y="6356350"/>
            <a:ext cx="2133600" cy="365125"/>
          </a:xfrm>
          <a:prstGeom prst="rect">
            <a:avLst/>
          </a:prstGeom>
        </p:spPr>
        <p:txBody>
          <a:bodyPr/>
          <a:lstStyle/>
          <a:p>
            <a:pPr defTabSz="914400"/>
            <a:endParaRPr lang="es-MX" dirty="0">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a:lstStyle/>
          <a:p>
            <a:pPr defTabSz="914400"/>
            <a:endParaRPr lang="es-MX" dirty="0">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a:lstStyle/>
          <a:p>
            <a:pPr defTabSz="914400"/>
            <a:fld id="{CF5E58AE-96D2-45FC-96FE-2B21174429C3}" type="slidenum">
              <a:rPr lang="es-MX" smtClean="0">
                <a:solidFill>
                  <a:prstClr val="black"/>
                </a:solidFill>
              </a:rPr>
              <a:pPr defTabSz="914400"/>
              <a:t>‹Nº›</a:t>
            </a:fld>
            <a:endParaRPr lang="es-MX" dirty="0">
              <a:solidFill>
                <a:prstClr val="black"/>
              </a:solidFill>
            </a:endParaRPr>
          </a:p>
        </p:txBody>
      </p:sp>
    </p:spTree>
    <p:extLst>
      <p:ext uri="{BB962C8B-B14F-4D97-AF65-F5344CB8AC3E}">
        <p14:creationId xmlns:p14="http://schemas.microsoft.com/office/powerpoint/2010/main" val="155033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theme" Target="../theme/theme10.xml"/><Relationship Id="rId1" Type="http://schemas.openxmlformats.org/officeDocument/2006/relationships/slideLayout" Target="../slideLayouts/slideLayout4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8.xml"/><Relationship Id="rId7" Type="http://schemas.openxmlformats.org/officeDocument/2006/relationships/image" Target="../media/image10.pn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51.xml"/><Relationship Id="rId7" Type="http://schemas.openxmlformats.org/officeDocument/2006/relationships/image" Target="../media/image1.jpg"/><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theme" Target="../theme/theme12.xml"/><Relationship Id="rId11" Type="http://schemas.openxmlformats.org/officeDocument/2006/relationships/image" Target="../media/image4.jpg"/><Relationship Id="rId5" Type="http://schemas.openxmlformats.org/officeDocument/2006/relationships/slideLayout" Target="../slideLayouts/slideLayout53.xml"/><Relationship Id="rId10" Type="http://schemas.openxmlformats.org/officeDocument/2006/relationships/image" Target="../media/image14.jpeg"/><Relationship Id="rId4" Type="http://schemas.openxmlformats.org/officeDocument/2006/relationships/slideLayout" Target="../slideLayouts/slideLayout52.xml"/><Relationship Id="rId9" Type="http://schemas.openxmlformats.org/officeDocument/2006/relationships/image" Target="../media/image6.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3.xml"/><Relationship Id="rId1" Type="http://schemas.openxmlformats.org/officeDocument/2006/relationships/slideLayout" Target="../slideLayouts/slideLayout54.xml"/><Relationship Id="rId5" Type="http://schemas.openxmlformats.org/officeDocument/2006/relationships/image" Target="../media/image4.jpg"/><Relationship Id="rId4" Type="http://schemas.openxmlformats.org/officeDocument/2006/relationships/image" Target="../media/image13.jpeg"/></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14.xml"/><Relationship Id="rId7" Type="http://schemas.openxmlformats.org/officeDocument/2006/relationships/image" Target="../media/image8.pn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59.xml"/><Relationship Id="rId7" Type="http://schemas.openxmlformats.org/officeDocument/2006/relationships/image" Target="../media/image10.png"/><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6.xml"/><Relationship Id="rId1" Type="http://schemas.openxmlformats.org/officeDocument/2006/relationships/slideLayout" Target="../slideLayouts/slideLayout60.xml"/><Relationship Id="rId5" Type="http://schemas.openxmlformats.org/officeDocument/2006/relationships/image" Target="../media/image4.jpg"/><Relationship Id="rId4" Type="http://schemas.openxmlformats.org/officeDocument/2006/relationships/image" Target="../media/image3.jpeg"/></Relationships>
</file>

<file path=ppt/slideMasters/_rels/slideMaster17.xml.rels><?xml version="1.0" encoding="UTF-8" standalone="yes"?>
<Relationships xmlns="http://schemas.openxmlformats.org/package/2006/relationships"><Relationship Id="rId3" Type="http://schemas.openxmlformats.org/officeDocument/2006/relationships/theme" Target="../theme/theme1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image" Target="../media/image1.jp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10.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18.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15.jpe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8.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image" Target="../media/image10.pn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19.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15.jpe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8.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image" Target="../media/image10.png"/><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theme" Target="../theme/theme20.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image" Target="../media/image15.jpeg"/><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8.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image" Target="../media/image10.png"/><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21.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image" Target="../media/image15.jpeg"/><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image" Target="../media/image8.png"/></Relationships>
</file>

<file path=ppt/slideMasters/_rels/slideMaster22.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slideLayout" Target="../slideLayouts/slideLayout109.xml"/><Relationship Id="rId7" Type="http://schemas.openxmlformats.org/officeDocument/2006/relationships/theme" Target="../theme/theme22.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5" Type="http://schemas.openxmlformats.org/officeDocument/2006/relationships/slideLayout" Target="../slideLayouts/slideLayout111.xml"/><Relationship Id="rId10" Type="http://schemas.openxmlformats.org/officeDocument/2006/relationships/image" Target="../media/image11.png"/><Relationship Id="rId4" Type="http://schemas.openxmlformats.org/officeDocument/2006/relationships/slideLayout" Target="../slideLayouts/slideLayout110.xml"/><Relationship Id="rId9"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9.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8.png"/><Relationship Id="rId2" Type="http://schemas.openxmlformats.org/officeDocument/2006/relationships/slideLayout" Target="../slideLayouts/slideLayout13.xml"/><Relationship Id="rId16" Type="http://schemas.openxmlformats.org/officeDocument/2006/relationships/theme" Target="../theme/theme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0.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9.xml"/><Relationship Id="rId7" Type="http://schemas.openxmlformats.org/officeDocument/2006/relationships/image" Target="../media/image1.jp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4.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11.png"/></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4.xml"/><Relationship Id="rId7" Type="http://schemas.openxmlformats.org/officeDocument/2006/relationships/image" Target="../media/image4.jpg"/><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12.jpeg"/><Relationship Id="rId5" Type="http://schemas.openxmlformats.org/officeDocument/2006/relationships/image" Target="../media/image1.jp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6.xml"/><Relationship Id="rId7" Type="http://schemas.openxmlformats.org/officeDocument/2006/relationships/image" Target="../media/image8.png"/><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41.xml"/><Relationship Id="rId7" Type="http://schemas.openxmlformats.org/officeDocument/2006/relationships/image" Target="../media/image11.png"/><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image" Target="../media/image1.jpg"/><Relationship Id="rId5" Type="http://schemas.openxmlformats.org/officeDocument/2006/relationships/theme" Target="../theme/theme8.xml"/><Relationship Id="rId4" Type="http://schemas.openxmlformats.org/officeDocument/2006/relationships/slideLayout" Target="../slideLayouts/slideLayout42.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image" Target="../media/image4.jpg"/><Relationship Id="rId5" Type="http://schemas.openxmlformats.org/officeDocument/2006/relationships/image" Target="../media/image13.jpe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10" name="Rectángulo 9"/>
          <p:cNvSpPr/>
          <p:nvPr userDrawn="1"/>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2" name="Imagen 11"/>
          <p:cNvPicPr>
            <a:picLocks noChangeAspect="1"/>
          </p:cNvPicPr>
          <p:nvPr userDrawn="1"/>
        </p:nvPicPr>
        <p:blipFill>
          <a:blip r:embed="rId13">
            <a:extLst>
              <a:ext uri="{BEBA8EAE-BF5A-486C-A8C5-ECC9F3942E4B}">
                <a14:imgProps xmlns:a14="http://schemas.microsoft.com/office/drawing/2010/main">
                  <a14:imgLayer r:embed="rId14">
                    <a14:imgEffect>
                      <a14:saturation sat="114000"/>
                    </a14:imgEffect>
                  </a14:imgLayer>
                </a14:imgProps>
              </a:ext>
            </a:extLst>
          </a:blip>
          <a:stretch>
            <a:fillRect/>
          </a:stretch>
        </p:blipFill>
        <p:spPr>
          <a:xfrm>
            <a:off x="3543882" y="3437071"/>
            <a:ext cx="1655913" cy="2235111"/>
          </a:xfrm>
          <a:prstGeom prst="rect">
            <a:avLst/>
          </a:prstGeom>
          <a:ln>
            <a:noFill/>
          </a:ln>
          <a:effectLst>
            <a:glow rad="127000">
              <a:schemeClr val="accent1">
                <a:alpha val="0"/>
              </a:schemeClr>
            </a:glow>
            <a:outerShdw blurRad="127000" dist="50800" dir="5400000" algn="ctr" rotWithShape="0">
              <a:srgbClr val="000000">
                <a:alpha val="68000"/>
              </a:srgbClr>
            </a:outerShdw>
            <a:reflection stA="34000" endPos="65000" dist="50800" dir="5400000" sy="-100000" algn="bl" rotWithShape="0"/>
            <a:softEdge rad="0"/>
          </a:effectLst>
        </p:spPr>
      </p:pic>
      <p:sp>
        <p:nvSpPr>
          <p:cNvPr id="14" name="2 Rectángulo"/>
          <p:cNvSpPr/>
          <p:nvPr userDrawn="1"/>
        </p:nvSpPr>
        <p:spPr>
          <a:xfrm>
            <a:off x="552" y="759854"/>
            <a:ext cx="9143448" cy="6144660"/>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userDrawn="1"/>
        </p:nvPicPr>
        <p:blipFill rotWithShape="1">
          <a:blip r:embed="rId15" cstate="print">
            <a:extLst>
              <a:ext uri="{28A0092B-C50C-407E-A947-70E740481C1C}">
                <a14:useLocalDpi xmlns:a14="http://schemas.microsoft.com/office/drawing/2010/main" val="0"/>
              </a:ext>
            </a:extLst>
          </a:blip>
          <a:srcRect t="8645" b="10644"/>
          <a:stretch/>
        </p:blipFill>
        <p:spPr>
          <a:xfrm>
            <a:off x="-2" y="-1"/>
            <a:ext cx="2367919" cy="759855"/>
          </a:xfrm>
          <a:prstGeom prst="rect">
            <a:avLst/>
          </a:prstGeom>
        </p:spPr>
      </p:pic>
      <p:pic>
        <p:nvPicPr>
          <p:cNvPr id="13" name="Imagen 12"/>
          <p:cNvPicPr>
            <a:picLocks noChangeAspect="1"/>
          </p:cNvPicPr>
          <p:nvPr userDrawn="1"/>
        </p:nvPicPr>
        <p:blipFill rotWithShape="1">
          <a:blip r:embed="rId1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2213058446"/>
      </p:ext>
    </p:extLst>
  </p:cSld>
  <p:clrMap bg1="lt1" tx1="dk1" bg2="lt2" tx2="dk2" accent1="accent1" accent2="accent2" accent3="accent3" accent4="accent4" accent5="accent5" accent6="accent6" hlink="hlink" folHlink="folHlink"/>
  <p:sldLayoutIdLst>
    <p:sldLayoutId id="2147483696" r:id="rId1"/>
    <p:sldLayoutId id="2147483794"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5323499" y="1763858"/>
            <a:ext cx="2719052" cy="3670110"/>
          </a:xfrm>
          <a:prstGeom prst="rect">
            <a:avLst/>
          </a:prstGeom>
          <a:ln>
            <a:noFill/>
          </a:ln>
        </p:spPr>
      </p:pic>
      <p:pic>
        <p:nvPicPr>
          <p:cNvPr id="28" name="Imagen 27"/>
          <p:cNvPicPr/>
          <p:nvPr/>
        </p:nvPicPr>
        <p:blipFill rotWithShape="1">
          <a:blip r:embed="rId4">
            <a:duotone>
              <a:schemeClr val="bg2">
                <a:shade val="45000"/>
                <a:satMod val="135000"/>
              </a:schemeClr>
              <a:prstClr val="white"/>
            </a:duotone>
          </a:blip>
          <a:srcRect l="2546" t="24150" r="66225" b="18796"/>
          <a:stretch/>
        </p:blipFill>
        <p:spPr bwMode="auto">
          <a:xfrm>
            <a:off x="8420670" y="7184"/>
            <a:ext cx="715976" cy="721136"/>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14700" cy="57681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5"/>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8914" b="8728"/>
          <a:stretch/>
        </p:blipFill>
        <p:spPr>
          <a:xfrm>
            <a:off x="-1" y="0"/>
            <a:ext cx="1705971" cy="576816"/>
          </a:xfrm>
          <a:prstGeom prst="rect">
            <a:avLst/>
          </a:prstGeom>
        </p:spPr>
      </p:pic>
      <p:sp>
        <p:nvSpPr>
          <p:cNvPr id="39" name="2 Rectángulo"/>
          <p:cNvSpPr/>
          <p:nvPr/>
        </p:nvSpPr>
        <p:spPr>
          <a:xfrm>
            <a:off x="30186" y="1751419"/>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353448214"/>
      </p:ext>
    </p:extLst>
  </p:cSld>
  <p:clrMap bg1="lt1" tx1="dk1" bg2="lt2" tx2="dk2" accent1="accent1" accent2="accent2" accent3="accent3" accent4="accent4" accent5="accent5" accent6="accent6" hlink="hlink" folHlink="folHlink"/>
  <p:sldLayoutIdLst>
    <p:sldLayoutId id="2147483718"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0"/>
            <a:ext cx="6733694" cy="54867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11711" b="7869"/>
          <a:stretch/>
        </p:blipFill>
        <p:spPr>
          <a:xfrm>
            <a:off x="0" y="0"/>
            <a:ext cx="1705970" cy="548677"/>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6931902"/>
      </p:ext>
    </p:extLst>
  </p:cSld>
  <p:clrMap bg1="lt1" tx1="dk1" bg2="lt2" tx2="dk2" accent1="accent1" accent2="accent2" accent3="accent3" accent4="accent4" accent5="accent5" accent6="accent6" hlink="hlink" folHlink="folHlink"/>
  <p:sldLayoutIdLst>
    <p:sldLayoutId id="2147483720" r:id="rId1"/>
    <p:sldLayoutId id="2147483807" r:id="rId2"/>
    <p:sldLayoutId id="2147483808"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8"/>
          <a:stretch>
            <a:fillRect/>
          </a:stretch>
        </p:blipFill>
        <p:spPr>
          <a:xfrm>
            <a:off x="-3445" y="1968881"/>
            <a:ext cx="9150889" cy="2920237"/>
          </a:xfrm>
          <a:prstGeom prst="rect">
            <a:avLst/>
          </a:prstGeom>
        </p:spPr>
      </p:pic>
      <p:pic>
        <p:nvPicPr>
          <p:cNvPr id="10" name="Imagen 9"/>
          <p:cNvPicPr>
            <a:picLocks noChangeAspect="1"/>
          </p:cNvPicPr>
          <p:nvPr/>
        </p:nvPicPr>
        <p:blipFill>
          <a:blip r:embed="rId9"/>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11" name="Rectángulo 10"/>
          <p:cNvSpPr/>
          <p:nvPr userDrawn="1"/>
        </p:nvSpPr>
        <p:spPr>
          <a:xfrm>
            <a:off x="-1" y="2629"/>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pic>
        <p:nvPicPr>
          <p:cNvPr id="13" name="Imagen 12"/>
          <p:cNvPicPr>
            <a:picLocks noChangeAspect="1"/>
          </p:cNvPicPr>
          <p:nvPr userDrawn="1"/>
        </p:nvPicPr>
        <p:blipFill rotWithShape="1">
          <a:blip r:embed="rId10" cstate="print">
            <a:extLst>
              <a:ext uri="{28A0092B-C50C-407E-A947-70E740481C1C}">
                <a14:useLocalDpi xmlns:a14="http://schemas.microsoft.com/office/drawing/2010/main" val="0"/>
              </a:ext>
            </a:extLst>
          </a:blip>
          <a:srcRect t="8645" b="10644"/>
          <a:stretch/>
        </p:blipFill>
        <p:spPr>
          <a:xfrm>
            <a:off x="-6351" y="-12360"/>
            <a:ext cx="1698673" cy="560602"/>
          </a:xfrm>
          <a:prstGeom prst="rect">
            <a:avLst/>
          </a:prstGeom>
        </p:spPr>
      </p:pic>
      <p:sp>
        <p:nvSpPr>
          <p:cNvPr id="14" name="2055 Rectángulo"/>
          <p:cNvSpPr/>
          <p:nvPr userDrawn="1"/>
        </p:nvSpPr>
        <p:spPr>
          <a:xfrm>
            <a:off x="1692322" y="-12360"/>
            <a:ext cx="7458025" cy="56060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5" name="Imagen 14"/>
          <p:cNvPicPr>
            <a:picLocks noChangeAspect="1"/>
          </p:cNvPicPr>
          <p:nvPr userDrawn="1"/>
        </p:nvPicPr>
        <p:blipFill rotWithShape="1">
          <a:blip r:embed="rId11">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14997"/>
            <a:ext cx="898642" cy="1006478"/>
          </a:xfrm>
          <a:prstGeom prst="rect">
            <a:avLst/>
          </a:prstGeom>
        </p:spPr>
      </p:pic>
    </p:spTree>
    <p:extLst>
      <p:ext uri="{BB962C8B-B14F-4D97-AF65-F5344CB8AC3E}">
        <p14:creationId xmlns:p14="http://schemas.microsoft.com/office/powerpoint/2010/main" val="351126671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4704" y="0"/>
            <a:ext cx="912944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0"/>
            <a:ext cx="1858596" cy="581025"/>
          </a:xfrm>
          <a:prstGeom prst="rect">
            <a:avLst/>
          </a:prstGeom>
        </p:spPr>
      </p:pic>
      <p:sp>
        <p:nvSpPr>
          <p:cNvPr id="11" name="2055 Rectángulo"/>
          <p:cNvSpPr/>
          <p:nvPr/>
        </p:nvSpPr>
        <p:spPr>
          <a:xfrm>
            <a:off x="1858593" y="1"/>
            <a:ext cx="7299955" cy="581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858593" y="0"/>
            <a:ext cx="7285407" cy="581025"/>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49607"/>
            <a:ext cx="867740" cy="971868"/>
          </a:xfrm>
          <a:prstGeom prst="rect">
            <a:avLst/>
          </a:prstGeom>
        </p:spPr>
      </p:pic>
    </p:spTree>
    <p:extLst>
      <p:ext uri="{BB962C8B-B14F-4D97-AF65-F5344CB8AC3E}">
        <p14:creationId xmlns:p14="http://schemas.microsoft.com/office/powerpoint/2010/main" val="2948202437"/>
      </p:ext>
    </p:extLst>
  </p:cSld>
  <p:clrMap bg1="lt1" tx1="dk1" bg2="lt2" tx2="dk2" accent1="accent1" accent2="accent2" accent3="accent3" accent4="accent4" accent5="accent5" accent6="accent6" hlink="hlink" folHlink="folHlink"/>
  <p:sldLayoutIdLst>
    <p:sldLayoutId id="2147483728"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b="1"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83148" y="7184"/>
            <a:ext cx="660852" cy="701697"/>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705970" y="0"/>
            <a:ext cx="6777177" cy="5768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75" b="9817"/>
          <a:stretch/>
        </p:blipFill>
        <p:spPr>
          <a:xfrm>
            <a:off x="1" y="0"/>
            <a:ext cx="1705970" cy="576816"/>
          </a:xfrm>
          <a:prstGeom prst="rect">
            <a:avLst/>
          </a:prstGeom>
        </p:spPr>
      </p:pic>
      <p:sp>
        <p:nvSpPr>
          <p:cNvPr id="39" name="2 Rectángulo"/>
          <p:cNvSpPr/>
          <p:nvPr/>
        </p:nvSpPr>
        <p:spPr>
          <a:xfrm>
            <a:off x="7273" y="1473528"/>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3577943043"/>
      </p:ext>
    </p:extLst>
  </p:cSld>
  <p:clrMap bg1="lt1" tx1="dk1" bg2="lt2" tx2="dk2" accent1="accent1" accent2="accent2" accent3="accent3" accent4="accent4" accent5="accent5" accent6="accent6" hlink="hlink" folHlink="folHlink"/>
  <p:sldLayoutIdLst>
    <p:sldLayoutId id="2147483730" r:id="rId1"/>
    <p:sldLayoutId id="2147483805"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8675" y="0"/>
            <a:ext cx="6760990" cy="74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l="10370" t="7775" r="11279" b="9817"/>
          <a:stretch/>
        </p:blipFill>
        <p:spPr>
          <a:xfrm>
            <a:off x="0" y="0"/>
            <a:ext cx="1751527" cy="740224"/>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16396011"/>
      </p:ext>
    </p:extLst>
  </p:cSld>
  <p:clrMap bg1="lt1" tx1="dk1" bg2="lt2" tx2="dk2" accent1="accent1" accent2="accent2" accent3="accent3" accent4="accent4" accent5="accent5" accent6="accent6" hlink="hlink" folHlink="folHlink"/>
  <p:sldLayoutIdLst>
    <p:sldLayoutId id="2147483732" r:id="rId1"/>
    <p:sldLayoutId id="2147483797" r:id="rId2"/>
    <p:sldLayoutId id="2147483800" r:id="rId3"/>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4"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5">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1006025994"/>
      </p:ext>
    </p:extLst>
  </p:cSld>
  <p:clrMap bg1="lt1" tx1="dk1" bg2="lt2" tx2="dk2" accent1="accent1" accent2="accent2" accent3="accent3" accent4="accent4" accent5="accent5" accent6="accent6" hlink="hlink" folHlink="folHlink"/>
  <p:sldLayoutIdLst>
    <p:sldLayoutId id="2147483743" r:id="rId1"/>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solidFill>
                <a:prstClr val="white"/>
              </a:solidFill>
            </a:endParaRPr>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MX"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7C680-8E06-4DD0-96D9-2FF76E72A6BB}" type="slidenum">
              <a:rPr lang="es-MX" smtClean="0">
                <a:solidFill>
                  <a:prstClr val="black">
                    <a:tint val="75000"/>
                  </a:prstClr>
                </a:solidFill>
              </a:rPr>
              <a:pPr/>
              <a:t>‹Nº›</a:t>
            </a:fld>
            <a:endParaRPr lang="es-MX" dirty="0">
              <a:solidFill>
                <a:prstClr val="black">
                  <a:tint val="75000"/>
                </a:prstClr>
              </a:solidFill>
            </a:endParaRPr>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s-MX" dirty="0">
              <a:solidFill>
                <a:prstClr val="white"/>
              </a:solidFill>
              <a:latin typeface="Calibri" panose="020F0502020204030204"/>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578324417"/>
      </p:ext>
    </p:extLst>
  </p:cSld>
  <p:clrMap bg1="lt1" tx1="dk1" bg2="lt2" tx2="dk2" accent1="accent1" accent2="accent2" accent3="accent3" accent4="accent4" accent5="accent5" accent6="accent6" hlink="hlink" folHlink="folHlink"/>
  <p:sldLayoutIdLst>
    <p:sldLayoutId id="2147483745" r:id="rId1"/>
    <p:sldLayoutId id="2147483796"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5683591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1095737818"/>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3"/>
          <a:stretch>
            <a:fillRect/>
          </a:stretch>
        </p:blipFill>
        <p:spPr>
          <a:xfrm>
            <a:off x="5323499" y="1763858"/>
            <a:ext cx="2719052" cy="3670110"/>
          </a:xfrm>
          <a:prstGeom prst="rect">
            <a:avLst/>
          </a:prstGeom>
          <a:ln>
            <a:noFill/>
          </a:ln>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userDrawn="1"/>
        </p:nvPicPr>
        <p:blipFill>
          <a:blip r:embed="rId4"/>
          <a:stretch>
            <a:fillRect/>
          </a:stretch>
        </p:blipFill>
        <p:spPr>
          <a:xfrm>
            <a:off x="-31275" y="2137955"/>
            <a:ext cx="9175275" cy="2987299"/>
          </a:xfrm>
          <a:prstGeom prst="rect">
            <a:avLst/>
          </a:prstGeom>
          <a:ln>
            <a:noFill/>
          </a:ln>
        </p:spPr>
      </p:pic>
      <p:pic>
        <p:nvPicPr>
          <p:cNvPr id="29" name="Imagen 28"/>
          <p:cNvPicPr>
            <a:picLocks noChangeAspect="1"/>
          </p:cNvPicPr>
          <p:nvPr userDrawn="1"/>
        </p:nvPicPr>
        <p:blipFill rotWithShape="1">
          <a:blip r:embed="rId5"/>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6"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userDrawn="1"/>
        </p:nvSpPr>
        <p:spPr>
          <a:xfrm>
            <a:off x="552" y="576815"/>
            <a:ext cx="9143448" cy="614466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28" name="Imagen 27"/>
          <p:cNvPicPr/>
          <p:nvPr/>
        </p:nvPicPr>
        <p:blipFill rotWithShape="1">
          <a:blip r:embed="rId7">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5646856"/>
      </p:ext>
    </p:extLst>
  </p:cSld>
  <p:clrMap bg1="lt1" tx1="dk1" bg2="lt2" tx2="dk2" accent1="accent1" accent2="accent2" accent3="accent3" accent4="accent4" accent5="accent5" accent6="accent6" hlink="hlink" folHlink="folHlink"/>
  <p:sldLayoutIdLst>
    <p:sldLayoutId id="2147483692" r:id="rId1"/>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50840321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6" name="2055 Rectángulo"/>
          <p:cNvSpPr/>
          <p:nvPr/>
        </p:nvSpPr>
        <p:spPr>
          <a:xfrm>
            <a:off x="1619672" y="128700"/>
            <a:ext cx="4158992" cy="326232"/>
          </a:xfrm>
          <a:custGeom>
            <a:avLst/>
            <a:gdLst>
              <a:gd name="connsiteX0" fmla="*/ 0 w 1224136"/>
              <a:gd name="connsiteY0" fmla="*/ 0 h 119385"/>
              <a:gd name="connsiteX1" fmla="*/ 1224136 w 1224136"/>
              <a:gd name="connsiteY1" fmla="*/ 0 h 119385"/>
              <a:gd name="connsiteX2" fmla="*/ 1224136 w 1224136"/>
              <a:gd name="connsiteY2" fmla="*/ 119385 h 119385"/>
              <a:gd name="connsiteX3" fmla="*/ 0 w 1224136"/>
              <a:gd name="connsiteY3" fmla="*/ 119385 h 119385"/>
              <a:gd name="connsiteX4" fmla="*/ 0 w 1224136"/>
              <a:gd name="connsiteY4" fmla="*/ 0 h 119385"/>
              <a:gd name="connsiteX0" fmla="*/ 0 w 1224136"/>
              <a:gd name="connsiteY0" fmla="*/ 0 h 119385"/>
              <a:gd name="connsiteX1" fmla="*/ 1224136 w 1224136"/>
              <a:gd name="connsiteY1" fmla="*/ 0 h 119385"/>
              <a:gd name="connsiteX2" fmla="*/ 1188417 w 1224136"/>
              <a:gd name="connsiteY2" fmla="*/ 119385 h 119385"/>
              <a:gd name="connsiteX3" fmla="*/ 0 w 1224136"/>
              <a:gd name="connsiteY3" fmla="*/ 119385 h 119385"/>
              <a:gd name="connsiteX4" fmla="*/ 0 w 1224136"/>
              <a:gd name="connsiteY4" fmla="*/ 0 h 119385"/>
              <a:gd name="connsiteX0" fmla="*/ 47625 w 1224136"/>
              <a:gd name="connsiteY0" fmla="*/ 0 h 121766"/>
              <a:gd name="connsiteX1" fmla="*/ 1224136 w 1224136"/>
              <a:gd name="connsiteY1" fmla="*/ 2381 h 121766"/>
              <a:gd name="connsiteX2" fmla="*/ 1188417 w 1224136"/>
              <a:gd name="connsiteY2" fmla="*/ 121766 h 121766"/>
              <a:gd name="connsiteX3" fmla="*/ 0 w 1224136"/>
              <a:gd name="connsiteY3" fmla="*/ 121766 h 121766"/>
              <a:gd name="connsiteX4" fmla="*/ 47625 w 1224136"/>
              <a:gd name="connsiteY4" fmla="*/ 0 h 12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4136" h="121766">
                <a:moveTo>
                  <a:pt x="47625" y="0"/>
                </a:moveTo>
                <a:lnTo>
                  <a:pt x="1224136" y="2381"/>
                </a:lnTo>
                <a:lnTo>
                  <a:pt x="1188417" y="121766"/>
                </a:lnTo>
                <a:lnTo>
                  <a:pt x="0" y="121766"/>
                </a:lnTo>
                <a:lnTo>
                  <a:pt x="47625"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102" name="101 CuadroTexto"/>
          <p:cNvSpPr txBox="1"/>
          <p:nvPr/>
        </p:nvSpPr>
        <p:spPr>
          <a:xfrm>
            <a:off x="1691680" y="116632"/>
            <a:ext cx="4824536" cy="338554"/>
          </a:xfrm>
          <a:custGeom>
            <a:avLst/>
            <a:gdLst>
              <a:gd name="connsiteX0" fmla="*/ 0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0 w 1411626"/>
              <a:gd name="connsiteY4" fmla="*/ 0 h 276999"/>
              <a:gd name="connsiteX0" fmla="*/ 85725 w 1411626"/>
              <a:gd name="connsiteY0" fmla="*/ 0 h 276999"/>
              <a:gd name="connsiteX1" fmla="*/ 1411626 w 1411626"/>
              <a:gd name="connsiteY1" fmla="*/ 0 h 276999"/>
              <a:gd name="connsiteX2" fmla="*/ 1411626 w 1411626"/>
              <a:gd name="connsiteY2" fmla="*/ 276999 h 276999"/>
              <a:gd name="connsiteX3" fmla="*/ 0 w 1411626"/>
              <a:gd name="connsiteY3" fmla="*/ 276999 h 276999"/>
              <a:gd name="connsiteX4" fmla="*/ 85725 w 1411626"/>
              <a:gd name="connsiteY4" fmla="*/ 0 h 276999"/>
              <a:gd name="connsiteX0" fmla="*/ 85725 w 1411626"/>
              <a:gd name="connsiteY0" fmla="*/ 0 h 276999"/>
              <a:gd name="connsiteX1" fmla="*/ 1411626 w 1411626"/>
              <a:gd name="connsiteY1" fmla="*/ 0 h 276999"/>
              <a:gd name="connsiteX2" fmla="*/ 1216364 w 1411626"/>
              <a:gd name="connsiteY2" fmla="*/ 267474 h 276999"/>
              <a:gd name="connsiteX3" fmla="*/ 0 w 1411626"/>
              <a:gd name="connsiteY3" fmla="*/ 276999 h 276999"/>
              <a:gd name="connsiteX4" fmla="*/ 85725 w 1411626"/>
              <a:gd name="connsiteY4" fmla="*/ 0 h 276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1626" h="276999">
                <a:moveTo>
                  <a:pt x="85725" y="0"/>
                </a:moveTo>
                <a:lnTo>
                  <a:pt x="1411626" y="0"/>
                </a:lnTo>
                <a:lnTo>
                  <a:pt x="1216364" y="267474"/>
                </a:lnTo>
                <a:lnTo>
                  <a:pt x="0" y="276999"/>
                </a:lnTo>
                <a:lnTo>
                  <a:pt x="85725" y="0"/>
                </a:lnTo>
                <a:close/>
              </a:path>
            </a:pathLst>
          </a:custGeom>
          <a:noFill/>
        </p:spPr>
        <p:txBody>
          <a:bodyPr wrap="square" rtlCol="0">
            <a:spAutoFit/>
          </a:bodyPr>
          <a:lstStyle/>
          <a:p>
            <a:pPr defTabSz="914400"/>
            <a:r>
              <a:rPr lang="es-MX" sz="1600" b="1" i="1" dirty="0">
                <a:solidFill>
                  <a:prstClr val="white"/>
                </a:solidFill>
                <a:effectLst>
                  <a:outerShdw blurRad="38100" dist="38100" dir="2700000" algn="tl">
                    <a:srgbClr val="000000">
                      <a:alpha val="43137"/>
                    </a:srgbClr>
                  </a:outerShdw>
                </a:effectLst>
                <a:latin typeface="Arial" pitchFamily="34" charset="0"/>
                <a:cs typeface="Arial" pitchFamily="34" charset="0"/>
              </a:rPr>
              <a:t>Departamento de Operación e Inversión</a:t>
            </a:r>
          </a:p>
        </p:txBody>
      </p:sp>
      <p:sp>
        <p:nvSpPr>
          <p:cNvPr id="21" name="25 Onda"/>
          <p:cNvSpPr/>
          <p:nvPr userDrawn="1"/>
        </p:nvSpPr>
        <p:spPr>
          <a:xfrm flipH="1">
            <a:off x="1376" y="2124270"/>
            <a:ext cx="9143968" cy="2636042"/>
          </a:xfrm>
          <a:prstGeom prst="wave">
            <a:avLst>
              <a:gd name="adj1" fmla="val 20000"/>
              <a:gd name="adj2" fmla="val -10000"/>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sp>
        <p:nvSpPr>
          <p:cNvPr id="22" name="25 Onda"/>
          <p:cNvSpPr/>
          <p:nvPr userDrawn="1"/>
        </p:nvSpPr>
        <p:spPr>
          <a:xfrm flipH="1">
            <a:off x="-1575" y="2521150"/>
            <a:ext cx="9143968" cy="2636042"/>
          </a:xfrm>
          <a:prstGeom prst="wave">
            <a:avLst>
              <a:gd name="adj1" fmla="val 20000"/>
              <a:gd name="adj2" fmla="val -1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4" name="Imagen 23"/>
          <p:cNvPicPr/>
          <p:nvPr userDrawn="1"/>
        </p:nvPicPr>
        <p:blipFill rotWithShape="1">
          <a:blip r:embed="rId13">
            <a:duotone>
              <a:schemeClr val="bg2">
                <a:shade val="45000"/>
                <a:satMod val="135000"/>
              </a:schemeClr>
              <a:prstClr val="white"/>
            </a:duotone>
          </a:blip>
          <a:srcRect l="2546" t="24150" r="66225" b="18796"/>
          <a:stretch/>
        </p:blipFill>
        <p:spPr bwMode="auto">
          <a:xfrm>
            <a:off x="7812360" y="188640"/>
            <a:ext cx="1210439" cy="1175261"/>
          </a:xfrm>
          <a:prstGeom prst="rect">
            <a:avLst/>
          </a:prstGeom>
          <a:ln>
            <a:noFill/>
          </a:ln>
          <a:extLst>
            <a:ext uri="{53640926-AAD7-44D8-BBD7-CCE9431645EC}">
              <a14:shadowObscured xmlns:a14="http://schemas.microsoft.com/office/drawing/2010/main"/>
            </a:ext>
          </a:extLst>
        </p:spPr>
      </p:pic>
      <p:pic>
        <p:nvPicPr>
          <p:cNvPr id="25" name="Imagen 24"/>
          <p:cNvPicPr>
            <a:picLocks noChangeAspect="1"/>
          </p:cNvPicPr>
          <p:nvPr userDrawn="1"/>
        </p:nvPicPr>
        <p:blipFill rotWithShape="1">
          <a:blip r:embed="rId14"/>
          <a:srcRect l="1538" t="20344" r="770" b="15263"/>
          <a:stretch/>
        </p:blipFill>
        <p:spPr>
          <a:xfrm>
            <a:off x="0" y="6147370"/>
            <a:ext cx="9144000" cy="185191"/>
          </a:xfrm>
          <a:prstGeom prst="rect">
            <a:avLst/>
          </a:prstGeom>
        </p:spPr>
      </p:pic>
      <p:grpSp>
        <p:nvGrpSpPr>
          <p:cNvPr id="69" name="68 Grupo"/>
          <p:cNvGrpSpPr/>
          <p:nvPr userDrawn="1"/>
        </p:nvGrpSpPr>
        <p:grpSpPr>
          <a:xfrm>
            <a:off x="6372200" y="1988840"/>
            <a:ext cx="2571884" cy="3528392"/>
            <a:chOff x="1546123" y="1575439"/>
            <a:chExt cx="1800535" cy="2539433"/>
          </a:xfrm>
          <a:solidFill>
            <a:srgbClr val="BEB2CE"/>
          </a:solidFill>
        </p:grpSpPr>
        <p:sp>
          <p:nvSpPr>
            <p:cNvPr id="70" name="13 Elipse"/>
            <p:cNvSpPr/>
            <p:nvPr userDrawn="1"/>
          </p:nvSpPr>
          <p:spPr>
            <a:xfrm rot="20317111">
              <a:off x="1546123" y="3139445"/>
              <a:ext cx="759216" cy="975427"/>
            </a:xfrm>
            <a:custGeom>
              <a:avLst/>
              <a:gdLst>
                <a:gd name="connsiteX0" fmla="*/ 0 w 699116"/>
                <a:gd name="connsiteY0" fmla="*/ 485489 h 970977"/>
                <a:gd name="connsiteX1" fmla="*/ 349558 w 699116"/>
                <a:gd name="connsiteY1" fmla="*/ 0 h 970977"/>
                <a:gd name="connsiteX2" fmla="*/ 699116 w 699116"/>
                <a:gd name="connsiteY2" fmla="*/ 485489 h 970977"/>
                <a:gd name="connsiteX3" fmla="*/ 349558 w 699116"/>
                <a:gd name="connsiteY3" fmla="*/ 970978 h 970977"/>
                <a:gd name="connsiteX4" fmla="*/ 0 w 699116"/>
                <a:gd name="connsiteY4" fmla="*/ 485489 h 970977"/>
                <a:gd name="connsiteX0" fmla="*/ 0 w 699116"/>
                <a:gd name="connsiteY0" fmla="*/ 494821 h 980310"/>
                <a:gd name="connsiteX1" fmla="*/ 349558 w 699116"/>
                <a:gd name="connsiteY1" fmla="*/ 9332 h 980310"/>
                <a:gd name="connsiteX2" fmla="*/ 699116 w 699116"/>
                <a:gd name="connsiteY2" fmla="*/ 494821 h 980310"/>
                <a:gd name="connsiteX3" fmla="*/ 349558 w 699116"/>
                <a:gd name="connsiteY3" fmla="*/ 980310 h 980310"/>
                <a:gd name="connsiteX4" fmla="*/ 0 w 699116"/>
                <a:gd name="connsiteY4" fmla="*/ 494821 h 980310"/>
                <a:gd name="connsiteX0" fmla="*/ 0 w 699116"/>
                <a:gd name="connsiteY0" fmla="*/ 464783 h 950272"/>
                <a:gd name="connsiteX1" fmla="*/ 352124 w 699116"/>
                <a:gd name="connsiteY1" fmla="*/ 7576 h 950272"/>
                <a:gd name="connsiteX2" fmla="*/ 699116 w 699116"/>
                <a:gd name="connsiteY2" fmla="*/ 464783 h 950272"/>
                <a:gd name="connsiteX3" fmla="*/ 349558 w 699116"/>
                <a:gd name="connsiteY3" fmla="*/ 950272 h 950272"/>
                <a:gd name="connsiteX4" fmla="*/ 0 w 699116"/>
                <a:gd name="connsiteY4" fmla="*/ 464783 h 950272"/>
                <a:gd name="connsiteX0" fmla="*/ 1094 w 700210"/>
                <a:gd name="connsiteY0" fmla="*/ 489880 h 975369"/>
                <a:gd name="connsiteX1" fmla="*/ 288175 w 700210"/>
                <a:gd name="connsiteY1" fmla="*/ 7207 h 975369"/>
                <a:gd name="connsiteX2" fmla="*/ 700210 w 700210"/>
                <a:gd name="connsiteY2" fmla="*/ 489880 h 975369"/>
                <a:gd name="connsiteX3" fmla="*/ 350652 w 700210"/>
                <a:gd name="connsiteY3" fmla="*/ 975369 h 975369"/>
                <a:gd name="connsiteX4" fmla="*/ 1094 w 700210"/>
                <a:gd name="connsiteY4" fmla="*/ 489880 h 975369"/>
                <a:gd name="connsiteX0" fmla="*/ 1094 w 700210"/>
                <a:gd name="connsiteY0" fmla="*/ 489880 h 987867"/>
                <a:gd name="connsiteX1" fmla="*/ 288175 w 700210"/>
                <a:gd name="connsiteY1" fmla="*/ 7207 h 987867"/>
                <a:gd name="connsiteX2" fmla="*/ 700210 w 700210"/>
                <a:gd name="connsiteY2" fmla="*/ 489880 h 987867"/>
                <a:gd name="connsiteX3" fmla="*/ 350652 w 700210"/>
                <a:gd name="connsiteY3" fmla="*/ 975369 h 987867"/>
                <a:gd name="connsiteX4" fmla="*/ 1094 w 700210"/>
                <a:gd name="connsiteY4" fmla="*/ 489880 h 987867"/>
                <a:gd name="connsiteX0" fmla="*/ 269 w 699385"/>
                <a:gd name="connsiteY0" fmla="*/ 489880 h 988109"/>
                <a:gd name="connsiteX1" fmla="*/ 287350 w 699385"/>
                <a:gd name="connsiteY1" fmla="*/ 7207 h 988109"/>
                <a:gd name="connsiteX2" fmla="*/ 699385 w 699385"/>
                <a:gd name="connsiteY2" fmla="*/ 489880 h 988109"/>
                <a:gd name="connsiteX3" fmla="*/ 315632 w 699385"/>
                <a:gd name="connsiteY3" fmla="*/ 975620 h 988109"/>
                <a:gd name="connsiteX4" fmla="*/ 269 w 699385"/>
                <a:gd name="connsiteY4" fmla="*/ 489880 h 988109"/>
                <a:gd name="connsiteX0" fmla="*/ 227 w 699343"/>
                <a:gd name="connsiteY0" fmla="*/ 482908 h 981137"/>
                <a:gd name="connsiteX1" fmla="*/ 287308 w 699343"/>
                <a:gd name="connsiteY1" fmla="*/ 235 h 981137"/>
                <a:gd name="connsiteX2" fmla="*/ 699343 w 699343"/>
                <a:gd name="connsiteY2" fmla="*/ 482908 h 981137"/>
                <a:gd name="connsiteX3" fmla="*/ 315590 w 699343"/>
                <a:gd name="connsiteY3" fmla="*/ 968648 h 981137"/>
                <a:gd name="connsiteX4" fmla="*/ 227 w 699343"/>
                <a:gd name="connsiteY4" fmla="*/ 482908 h 981137"/>
                <a:gd name="connsiteX0" fmla="*/ 397 w 699513"/>
                <a:gd name="connsiteY0" fmla="*/ 445160 h 943389"/>
                <a:gd name="connsiteX1" fmla="*/ 279500 w 699513"/>
                <a:gd name="connsiteY1" fmla="*/ 280 h 943389"/>
                <a:gd name="connsiteX2" fmla="*/ 699513 w 699513"/>
                <a:gd name="connsiteY2" fmla="*/ 445160 h 943389"/>
                <a:gd name="connsiteX3" fmla="*/ 315760 w 699513"/>
                <a:gd name="connsiteY3" fmla="*/ 930900 h 943389"/>
                <a:gd name="connsiteX4" fmla="*/ 397 w 699513"/>
                <a:gd name="connsiteY4" fmla="*/ 445160 h 943389"/>
                <a:gd name="connsiteX0" fmla="*/ 2264 w 701380"/>
                <a:gd name="connsiteY0" fmla="*/ 473155 h 971384"/>
                <a:gd name="connsiteX1" fmla="*/ 244606 w 701380"/>
                <a:gd name="connsiteY1" fmla="*/ 244 h 971384"/>
                <a:gd name="connsiteX2" fmla="*/ 701380 w 701380"/>
                <a:gd name="connsiteY2" fmla="*/ 473155 h 971384"/>
                <a:gd name="connsiteX3" fmla="*/ 317627 w 701380"/>
                <a:gd name="connsiteY3" fmla="*/ 958895 h 971384"/>
                <a:gd name="connsiteX4" fmla="*/ 2264 w 701380"/>
                <a:gd name="connsiteY4" fmla="*/ 473155 h 971384"/>
                <a:gd name="connsiteX0" fmla="*/ 542 w 699658"/>
                <a:gd name="connsiteY0" fmla="*/ 501660 h 999889"/>
                <a:gd name="connsiteX1" fmla="*/ 274513 w 699658"/>
                <a:gd name="connsiteY1" fmla="*/ 216 h 999889"/>
                <a:gd name="connsiteX2" fmla="*/ 699658 w 699658"/>
                <a:gd name="connsiteY2" fmla="*/ 501660 h 999889"/>
                <a:gd name="connsiteX3" fmla="*/ 315905 w 699658"/>
                <a:gd name="connsiteY3" fmla="*/ 987400 h 999889"/>
                <a:gd name="connsiteX4" fmla="*/ 542 w 699658"/>
                <a:gd name="connsiteY4" fmla="*/ 501660 h 999889"/>
                <a:gd name="connsiteX0" fmla="*/ 881 w 699997"/>
                <a:gd name="connsiteY0" fmla="*/ 478032 h 976261"/>
                <a:gd name="connsiteX1" fmla="*/ 265592 w 699997"/>
                <a:gd name="connsiteY1" fmla="*/ 240 h 976261"/>
                <a:gd name="connsiteX2" fmla="*/ 699997 w 699997"/>
                <a:gd name="connsiteY2" fmla="*/ 478032 h 976261"/>
                <a:gd name="connsiteX3" fmla="*/ 316244 w 699997"/>
                <a:gd name="connsiteY3" fmla="*/ 963772 h 976261"/>
                <a:gd name="connsiteX4" fmla="*/ 881 w 699997"/>
                <a:gd name="connsiteY4" fmla="*/ 478032 h 976261"/>
                <a:gd name="connsiteX0" fmla="*/ 881 w 717771"/>
                <a:gd name="connsiteY0" fmla="*/ 486744 h 981607"/>
                <a:gd name="connsiteX1" fmla="*/ 265592 w 717771"/>
                <a:gd name="connsiteY1" fmla="*/ 8952 h 981607"/>
                <a:gd name="connsiteX2" fmla="*/ 614412 w 717771"/>
                <a:gd name="connsiteY2" fmla="*/ 198144 h 981607"/>
                <a:gd name="connsiteX3" fmla="*/ 699997 w 717771"/>
                <a:gd name="connsiteY3" fmla="*/ 486744 h 981607"/>
                <a:gd name="connsiteX4" fmla="*/ 316244 w 717771"/>
                <a:gd name="connsiteY4" fmla="*/ 972484 h 981607"/>
                <a:gd name="connsiteX5" fmla="*/ 881 w 717771"/>
                <a:gd name="connsiteY5" fmla="*/ 486744 h 981607"/>
                <a:gd name="connsiteX0" fmla="*/ 291 w 712470"/>
                <a:gd name="connsiteY0" fmla="*/ 479026 h 973889"/>
                <a:gd name="connsiteX1" fmla="*/ 265002 w 712470"/>
                <a:gd name="connsiteY1" fmla="*/ 1234 h 973889"/>
                <a:gd name="connsiteX2" fmla="*/ 573684 w 712470"/>
                <a:gd name="connsiteY2" fmla="*/ 345195 h 973889"/>
                <a:gd name="connsiteX3" fmla="*/ 699407 w 712470"/>
                <a:gd name="connsiteY3" fmla="*/ 479026 h 973889"/>
                <a:gd name="connsiteX4" fmla="*/ 315654 w 712470"/>
                <a:gd name="connsiteY4" fmla="*/ 964766 h 973889"/>
                <a:gd name="connsiteX5" fmla="*/ 291 w 712470"/>
                <a:gd name="connsiteY5" fmla="*/ 479026 h 973889"/>
                <a:gd name="connsiteX0" fmla="*/ 377 w 712556"/>
                <a:gd name="connsiteY0" fmla="*/ 481215 h 976078"/>
                <a:gd name="connsiteX1" fmla="*/ 265088 w 712556"/>
                <a:gd name="connsiteY1" fmla="*/ 3423 h 976078"/>
                <a:gd name="connsiteX2" fmla="*/ 573770 w 712556"/>
                <a:gd name="connsiteY2" fmla="*/ 347384 h 976078"/>
                <a:gd name="connsiteX3" fmla="*/ 699493 w 712556"/>
                <a:gd name="connsiteY3" fmla="*/ 481215 h 976078"/>
                <a:gd name="connsiteX4" fmla="*/ 315740 w 712556"/>
                <a:gd name="connsiteY4" fmla="*/ 966955 h 976078"/>
                <a:gd name="connsiteX5" fmla="*/ 377 w 712556"/>
                <a:gd name="connsiteY5" fmla="*/ 481215 h 976078"/>
                <a:gd name="connsiteX0" fmla="*/ 377 w 759584"/>
                <a:gd name="connsiteY0" fmla="*/ 481215 h 967959"/>
                <a:gd name="connsiteX1" fmla="*/ 265088 w 759584"/>
                <a:gd name="connsiteY1" fmla="*/ 3423 h 967959"/>
                <a:gd name="connsiteX2" fmla="*/ 573770 w 759584"/>
                <a:gd name="connsiteY2" fmla="*/ 347384 h 967959"/>
                <a:gd name="connsiteX3" fmla="*/ 749863 w 759584"/>
                <a:gd name="connsiteY3" fmla="*/ 596407 h 967959"/>
                <a:gd name="connsiteX4" fmla="*/ 315740 w 759584"/>
                <a:gd name="connsiteY4" fmla="*/ 966955 h 967959"/>
                <a:gd name="connsiteX5" fmla="*/ 377 w 759584"/>
                <a:gd name="connsiteY5" fmla="*/ 481215 h 967959"/>
                <a:gd name="connsiteX0" fmla="*/ 377 w 759584"/>
                <a:gd name="connsiteY0" fmla="*/ 481215 h 981935"/>
                <a:gd name="connsiteX1" fmla="*/ 265088 w 759584"/>
                <a:gd name="connsiteY1" fmla="*/ 3423 h 981935"/>
                <a:gd name="connsiteX2" fmla="*/ 573770 w 759584"/>
                <a:gd name="connsiteY2" fmla="*/ 347384 h 981935"/>
                <a:gd name="connsiteX3" fmla="*/ 749863 w 759584"/>
                <a:gd name="connsiteY3" fmla="*/ 596407 h 981935"/>
                <a:gd name="connsiteX4" fmla="*/ 315740 w 759584"/>
                <a:gd name="connsiteY4" fmla="*/ 966955 h 981935"/>
                <a:gd name="connsiteX5" fmla="*/ 377 w 759584"/>
                <a:gd name="connsiteY5" fmla="*/ 481215 h 981935"/>
                <a:gd name="connsiteX0" fmla="*/ 9 w 759216"/>
                <a:gd name="connsiteY0" fmla="*/ 481207 h 975427"/>
                <a:gd name="connsiteX1" fmla="*/ 264720 w 759216"/>
                <a:gd name="connsiteY1" fmla="*/ 3415 h 975427"/>
                <a:gd name="connsiteX2" fmla="*/ 573402 w 759216"/>
                <a:gd name="connsiteY2" fmla="*/ 347376 h 975427"/>
                <a:gd name="connsiteX3" fmla="*/ 749495 w 759216"/>
                <a:gd name="connsiteY3" fmla="*/ 596399 h 975427"/>
                <a:gd name="connsiteX4" fmla="*/ 271987 w 759216"/>
                <a:gd name="connsiteY4" fmla="*/ 960191 h 975427"/>
                <a:gd name="connsiteX5" fmla="*/ 9 w 759216"/>
                <a:gd name="connsiteY5" fmla="*/ 481207 h 975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16" h="975427">
                  <a:moveTo>
                    <a:pt x="9" y="481207"/>
                  </a:moveTo>
                  <a:cubicBezTo>
                    <a:pt x="-1202" y="321744"/>
                    <a:pt x="126231" y="-38822"/>
                    <a:pt x="264720" y="3415"/>
                  </a:cubicBezTo>
                  <a:cubicBezTo>
                    <a:pt x="403209" y="45652"/>
                    <a:pt x="501001" y="267744"/>
                    <a:pt x="573402" y="347376"/>
                  </a:cubicBezTo>
                  <a:cubicBezTo>
                    <a:pt x="645803" y="427008"/>
                    <a:pt x="799190" y="467342"/>
                    <a:pt x="749495" y="596399"/>
                  </a:cubicBezTo>
                  <a:cubicBezTo>
                    <a:pt x="699800" y="725456"/>
                    <a:pt x="540094" y="1049093"/>
                    <a:pt x="271987" y="960191"/>
                  </a:cubicBezTo>
                  <a:cubicBezTo>
                    <a:pt x="3880" y="871289"/>
                    <a:pt x="1220" y="640670"/>
                    <a:pt x="9" y="481207"/>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1" name="70 Elipse"/>
            <p:cNvSpPr/>
            <p:nvPr userDrawn="1"/>
          </p:nvSpPr>
          <p:spPr>
            <a:xfrm rot="21446692">
              <a:off x="2512993" y="1575439"/>
              <a:ext cx="720000" cy="72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4" name="73 Elipse"/>
            <p:cNvSpPr/>
            <p:nvPr userDrawn="1"/>
          </p:nvSpPr>
          <p:spPr>
            <a:xfrm rot="21446692">
              <a:off x="1995365" y="2152648"/>
              <a:ext cx="540000" cy="54000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5" name="27 Rectángulo"/>
            <p:cNvSpPr/>
            <p:nvPr userDrawn="1"/>
          </p:nvSpPr>
          <p:spPr>
            <a:xfrm rot="21446692">
              <a:off x="1700546" y="3201648"/>
              <a:ext cx="611060" cy="411370"/>
            </a:xfrm>
            <a:custGeom>
              <a:avLst/>
              <a:gdLst>
                <a:gd name="connsiteX0" fmla="*/ 0 w 792088"/>
                <a:gd name="connsiteY0" fmla="*/ 0 h 576064"/>
                <a:gd name="connsiteX1" fmla="*/ 792088 w 792088"/>
                <a:gd name="connsiteY1" fmla="*/ 0 h 576064"/>
                <a:gd name="connsiteX2" fmla="*/ 792088 w 792088"/>
                <a:gd name="connsiteY2" fmla="*/ 576064 h 576064"/>
                <a:gd name="connsiteX3" fmla="*/ 0 w 792088"/>
                <a:gd name="connsiteY3" fmla="*/ 576064 h 576064"/>
                <a:gd name="connsiteX4" fmla="*/ 0 w 792088"/>
                <a:gd name="connsiteY4" fmla="*/ 0 h 576064"/>
                <a:gd name="connsiteX0" fmla="*/ 0 w 792088"/>
                <a:gd name="connsiteY0" fmla="*/ 0 h 576064"/>
                <a:gd name="connsiteX1" fmla="*/ 792088 w 792088"/>
                <a:gd name="connsiteY1" fmla="*/ 0 h 576064"/>
                <a:gd name="connsiteX2" fmla="*/ 325363 w 792088"/>
                <a:gd name="connsiteY2" fmla="*/ 380802 h 576064"/>
                <a:gd name="connsiteX3" fmla="*/ 0 w 792088"/>
                <a:gd name="connsiteY3" fmla="*/ 576064 h 576064"/>
                <a:gd name="connsiteX4" fmla="*/ 0 w 792088"/>
                <a:gd name="connsiteY4" fmla="*/ 0 h 576064"/>
                <a:gd name="connsiteX0" fmla="*/ 0 w 792088"/>
                <a:gd name="connsiteY0" fmla="*/ 0 h 590352"/>
                <a:gd name="connsiteX1" fmla="*/ 792088 w 792088"/>
                <a:gd name="connsiteY1" fmla="*/ 0 h 590352"/>
                <a:gd name="connsiteX2" fmla="*/ 563488 w 792088"/>
                <a:gd name="connsiteY2" fmla="*/ 590352 h 590352"/>
                <a:gd name="connsiteX3" fmla="*/ 0 w 792088"/>
                <a:gd name="connsiteY3" fmla="*/ 576064 h 590352"/>
                <a:gd name="connsiteX4" fmla="*/ 0 w 792088"/>
                <a:gd name="connsiteY4" fmla="*/ 0 h 590352"/>
                <a:gd name="connsiteX0" fmla="*/ 0 w 563488"/>
                <a:gd name="connsiteY0" fmla="*/ 0 h 590352"/>
                <a:gd name="connsiteX1" fmla="*/ 434901 w 563488"/>
                <a:gd name="connsiteY1" fmla="*/ 0 h 590352"/>
                <a:gd name="connsiteX2" fmla="*/ 563488 w 563488"/>
                <a:gd name="connsiteY2" fmla="*/ 590352 h 590352"/>
                <a:gd name="connsiteX3" fmla="*/ 0 w 563488"/>
                <a:gd name="connsiteY3" fmla="*/ 576064 h 590352"/>
                <a:gd name="connsiteX4" fmla="*/ 0 w 563488"/>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0 w 834951"/>
                <a:gd name="connsiteY0" fmla="*/ 0 h 590352"/>
                <a:gd name="connsiteX1" fmla="*/ 834951 w 834951"/>
                <a:gd name="connsiteY1" fmla="*/ 33337 h 590352"/>
                <a:gd name="connsiteX2" fmla="*/ 563488 w 834951"/>
                <a:gd name="connsiteY2" fmla="*/ 590352 h 590352"/>
                <a:gd name="connsiteX3" fmla="*/ 0 w 834951"/>
                <a:gd name="connsiteY3" fmla="*/ 576064 h 590352"/>
                <a:gd name="connsiteX4" fmla="*/ 0 w 834951"/>
                <a:gd name="connsiteY4" fmla="*/ 0 h 590352"/>
                <a:gd name="connsiteX0" fmla="*/ 4762 w 834951"/>
                <a:gd name="connsiteY0" fmla="*/ 952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9526 h 557015"/>
                <a:gd name="connsiteX0" fmla="*/ 4762 w 834951"/>
                <a:gd name="connsiteY0" fmla="*/ 28576 h 557015"/>
                <a:gd name="connsiteX1" fmla="*/ 834951 w 834951"/>
                <a:gd name="connsiteY1" fmla="*/ 0 h 557015"/>
                <a:gd name="connsiteX2" fmla="*/ 563488 w 834951"/>
                <a:gd name="connsiteY2" fmla="*/ 557015 h 557015"/>
                <a:gd name="connsiteX3" fmla="*/ 0 w 834951"/>
                <a:gd name="connsiteY3" fmla="*/ 542727 h 557015"/>
                <a:gd name="connsiteX4" fmla="*/ 4762 w 834951"/>
                <a:gd name="connsiteY4" fmla="*/ 2857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57015"/>
                <a:gd name="connsiteX1" fmla="*/ 835409 w 835409"/>
                <a:gd name="connsiteY1" fmla="*/ 0 h 557015"/>
                <a:gd name="connsiteX2" fmla="*/ 563946 w 835409"/>
                <a:gd name="connsiteY2" fmla="*/ 557015 h 557015"/>
                <a:gd name="connsiteX3" fmla="*/ 458 w 835409"/>
                <a:gd name="connsiteY3" fmla="*/ 542727 h 557015"/>
                <a:gd name="connsiteX4" fmla="*/ 458 w 835409"/>
                <a:gd name="connsiteY4" fmla="*/ 9526 h 557015"/>
                <a:gd name="connsiteX0" fmla="*/ 458 w 835409"/>
                <a:gd name="connsiteY0" fmla="*/ 9526 h 547490"/>
                <a:gd name="connsiteX1" fmla="*/ 835409 w 835409"/>
                <a:gd name="connsiteY1" fmla="*/ 0 h 547490"/>
                <a:gd name="connsiteX2" fmla="*/ 535371 w 835409"/>
                <a:gd name="connsiteY2" fmla="*/ 547490 h 547490"/>
                <a:gd name="connsiteX3" fmla="*/ 458 w 835409"/>
                <a:gd name="connsiteY3" fmla="*/ 542727 h 547490"/>
                <a:gd name="connsiteX4" fmla="*/ 458 w 835409"/>
                <a:gd name="connsiteY4" fmla="*/ 9526 h 547490"/>
                <a:gd name="connsiteX0" fmla="*/ 458 w 835409"/>
                <a:gd name="connsiteY0" fmla="*/ 10014 h 547978"/>
                <a:gd name="connsiteX1" fmla="*/ 835409 w 835409"/>
                <a:gd name="connsiteY1" fmla="*/ 488 h 547978"/>
                <a:gd name="connsiteX2" fmla="*/ 535371 w 835409"/>
                <a:gd name="connsiteY2" fmla="*/ 547978 h 547978"/>
                <a:gd name="connsiteX3" fmla="*/ 458 w 835409"/>
                <a:gd name="connsiteY3" fmla="*/ 543215 h 547978"/>
                <a:gd name="connsiteX4" fmla="*/ 458 w 835409"/>
                <a:gd name="connsiteY4" fmla="*/ 10014 h 547978"/>
                <a:gd name="connsiteX0" fmla="*/ 458 w 835558"/>
                <a:gd name="connsiteY0" fmla="*/ 9526 h 547490"/>
                <a:gd name="connsiteX1" fmla="*/ 835409 w 835558"/>
                <a:gd name="connsiteY1" fmla="*/ 0 h 547490"/>
                <a:gd name="connsiteX2" fmla="*/ 535371 w 835558"/>
                <a:gd name="connsiteY2" fmla="*/ 547490 h 547490"/>
                <a:gd name="connsiteX3" fmla="*/ 458 w 835558"/>
                <a:gd name="connsiteY3" fmla="*/ 542727 h 547490"/>
                <a:gd name="connsiteX4" fmla="*/ 458 w 835558"/>
                <a:gd name="connsiteY4" fmla="*/ 9526 h 547490"/>
                <a:gd name="connsiteX0" fmla="*/ 458 w 838755"/>
                <a:gd name="connsiteY0" fmla="*/ 9526 h 554160"/>
                <a:gd name="connsiteX1" fmla="*/ 835409 w 838755"/>
                <a:gd name="connsiteY1" fmla="*/ 0 h 554160"/>
                <a:gd name="connsiteX2" fmla="*/ 802249 w 838755"/>
                <a:gd name="connsiteY2" fmla="*/ 554160 h 554160"/>
                <a:gd name="connsiteX3" fmla="*/ 458 w 838755"/>
                <a:gd name="connsiteY3" fmla="*/ 542727 h 554160"/>
                <a:gd name="connsiteX4" fmla="*/ 458 w 838755"/>
                <a:gd name="connsiteY4" fmla="*/ 9526 h 554160"/>
                <a:gd name="connsiteX0" fmla="*/ 62 w 864067"/>
                <a:gd name="connsiteY0" fmla="*/ 0 h 572291"/>
                <a:gd name="connsiteX1" fmla="*/ 860721 w 864067"/>
                <a:gd name="connsiteY1" fmla="*/ 18131 h 572291"/>
                <a:gd name="connsiteX2" fmla="*/ 827561 w 864067"/>
                <a:gd name="connsiteY2" fmla="*/ 572291 h 572291"/>
                <a:gd name="connsiteX3" fmla="*/ 25770 w 864067"/>
                <a:gd name="connsiteY3" fmla="*/ 560858 h 572291"/>
                <a:gd name="connsiteX4" fmla="*/ 62 w 864067"/>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305135 w 864012"/>
                <a:gd name="connsiteY3" fmla="*/ 493542 h 572291"/>
                <a:gd name="connsiteX4" fmla="*/ 7 w 864012"/>
                <a:gd name="connsiteY4" fmla="*/ 0 h 572291"/>
                <a:gd name="connsiteX0" fmla="*/ 7 w 864012"/>
                <a:gd name="connsiteY0" fmla="*/ 0 h 572291"/>
                <a:gd name="connsiteX1" fmla="*/ 860666 w 864012"/>
                <a:gd name="connsiteY1" fmla="*/ 18131 h 572291"/>
                <a:gd name="connsiteX2" fmla="*/ 827506 w 864012"/>
                <a:gd name="connsiteY2" fmla="*/ 572291 h 572291"/>
                <a:gd name="connsiteX3" fmla="*/ 295706 w 864012"/>
                <a:gd name="connsiteY3" fmla="*/ 552816 h 572291"/>
                <a:gd name="connsiteX4" fmla="*/ 7 w 864012"/>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 name="connsiteX0" fmla="*/ 0 w 864005"/>
                <a:gd name="connsiteY0" fmla="*/ 0 h 572291"/>
                <a:gd name="connsiteX1" fmla="*/ 860659 w 864005"/>
                <a:gd name="connsiteY1" fmla="*/ 18131 h 572291"/>
                <a:gd name="connsiteX2" fmla="*/ 827499 w 864005"/>
                <a:gd name="connsiteY2" fmla="*/ 572291 h 572291"/>
                <a:gd name="connsiteX3" fmla="*/ 295699 w 864005"/>
                <a:gd name="connsiteY3" fmla="*/ 552816 h 572291"/>
                <a:gd name="connsiteX4" fmla="*/ 0 w 864005"/>
                <a:gd name="connsiteY4" fmla="*/ 0 h 572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005" h="572291">
                  <a:moveTo>
                    <a:pt x="0" y="0"/>
                  </a:moveTo>
                  <a:lnTo>
                    <a:pt x="860659" y="18131"/>
                  </a:lnTo>
                  <a:cubicBezTo>
                    <a:pt x="868093" y="210621"/>
                    <a:pt x="865600" y="315181"/>
                    <a:pt x="827499" y="572291"/>
                  </a:cubicBezTo>
                  <a:lnTo>
                    <a:pt x="295699" y="552816"/>
                  </a:lnTo>
                  <a:cubicBezTo>
                    <a:pt x="297286" y="375082"/>
                    <a:pt x="206836" y="40978"/>
                    <a:pt x="0" y="0"/>
                  </a:cubicBezTo>
                  <a:close/>
                </a:path>
              </a:pathLst>
            </a:custGeom>
            <a:grpFill/>
            <a:ln w="28575">
              <a:solidFill>
                <a:srgbClr val="6D4B99">
                  <a:alpha val="50000"/>
                </a:srgbClr>
              </a:solidFill>
            </a:ln>
            <a:effectLst/>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6" name="75 Elipse"/>
            <p:cNvSpPr/>
            <p:nvPr userDrawn="1"/>
          </p:nvSpPr>
          <p:spPr>
            <a:xfrm rot="21446692">
              <a:off x="1642171" y="2733959"/>
              <a:ext cx="414720" cy="414720"/>
            </a:xfrm>
            <a:prstGeom prst="ellipse">
              <a:avLst/>
            </a:pr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sp>
          <p:nvSpPr>
            <p:cNvPr id="72" name="26 Rectángulo"/>
            <p:cNvSpPr/>
            <p:nvPr userDrawn="1"/>
          </p:nvSpPr>
          <p:spPr>
            <a:xfrm rot="21446692">
              <a:off x="1917930" y="2747922"/>
              <a:ext cx="882706" cy="1343310"/>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srgbClr val="C0504D"/>
                </a:solidFill>
              </a:endParaRPr>
            </a:p>
          </p:txBody>
        </p:sp>
        <p:sp>
          <p:nvSpPr>
            <p:cNvPr id="73" name="26 Rectángulo"/>
            <p:cNvSpPr/>
            <p:nvPr userDrawn="1"/>
          </p:nvSpPr>
          <p:spPr>
            <a:xfrm rot="21446692">
              <a:off x="2243275" y="2388128"/>
              <a:ext cx="1103383" cy="1679138"/>
            </a:xfrm>
            <a:custGeom>
              <a:avLst/>
              <a:gdLst>
                <a:gd name="connsiteX0" fmla="*/ 0 w 1069117"/>
                <a:gd name="connsiteY0" fmla="*/ 0 h 2255291"/>
                <a:gd name="connsiteX1" fmla="*/ 1069117 w 1069117"/>
                <a:gd name="connsiteY1" fmla="*/ 0 h 2255291"/>
                <a:gd name="connsiteX2" fmla="*/ 1069117 w 1069117"/>
                <a:gd name="connsiteY2" fmla="*/ 2255291 h 2255291"/>
                <a:gd name="connsiteX3" fmla="*/ 0 w 1069117"/>
                <a:gd name="connsiteY3" fmla="*/ 2255291 h 2255291"/>
                <a:gd name="connsiteX4" fmla="*/ 0 w 1069117"/>
                <a:gd name="connsiteY4" fmla="*/ 0 h 2255291"/>
                <a:gd name="connsiteX0" fmla="*/ 0 w 1069117"/>
                <a:gd name="connsiteY0" fmla="*/ 4763 h 2260054"/>
                <a:gd name="connsiteX1" fmla="*/ 907192 w 1069117"/>
                <a:gd name="connsiteY1" fmla="*/ 0 h 2260054"/>
                <a:gd name="connsiteX2" fmla="*/ 1069117 w 1069117"/>
                <a:gd name="connsiteY2" fmla="*/ 2260054 h 2260054"/>
                <a:gd name="connsiteX3" fmla="*/ 0 w 1069117"/>
                <a:gd name="connsiteY3" fmla="*/ 2260054 h 2260054"/>
                <a:gd name="connsiteX4" fmla="*/ 0 w 1069117"/>
                <a:gd name="connsiteY4" fmla="*/ 4763 h 2260054"/>
                <a:gd name="connsiteX0" fmla="*/ 0 w 1069117"/>
                <a:gd name="connsiteY0" fmla="*/ 14288 h 2269579"/>
                <a:gd name="connsiteX1" fmla="*/ 807179 w 1069117"/>
                <a:gd name="connsiteY1" fmla="*/ 0 h 2269579"/>
                <a:gd name="connsiteX2" fmla="*/ 1069117 w 1069117"/>
                <a:gd name="connsiteY2" fmla="*/ 2269579 h 2269579"/>
                <a:gd name="connsiteX3" fmla="*/ 0 w 1069117"/>
                <a:gd name="connsiteY3" fmla="*/ 2269579 h 2269579"/>
                <a:gd name="connsiteX4" fmla="*/ 0 w 1069117"/>
                <a:gd name="connsiteY4" fmla="*/ 14288 h 2269579"/>
                <a:gd name="connsiteX0" fmla="*/ 0 w 1069117"/>
                <a:gd name="connsiteY0" fmla="*/ 9525 h 2264816"/>
                <a:gd name="connsiteX1" fmla="*/ 916717 w 1069117"/>
                <a:gd name="connsiteY1" fmla="*/ 0 h 2264816"/>
                <a:gd name="connsiteX2" fmla="*/ 1069117 w 1069117"/>
                <a:gd name="connsiteY2" fmla="*/ 2264816 h 2264816"/>
                <a:gd name="connsiteX3" fmla="*/ 0 w 1069117"/>
                <a:gd name="connsiteY3" fmla="*/ 2264816 h 2264816"/>
                <a:gd name="connsiteX4" fmla="*/ 0 w 1069117"/>
                <a:gd name="connsiteY4" fmla="*/ 9525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0 w 1121505"/>
                <a:gd name="connsiteY4" fmla="*/ 4763 h 2264816"/>
                <a:gd name="connsiteX0" fmla="*/ 0 w 1121505"/>
                <a:gd name="connsiteY0" fmla="*/ 4763 h 2264816"/>
                <a:gd name="connsiteX1" fmla="*/ 969105 w 1121505"/>
                <a:gd name="connsiteY1" fmla="*/ 0 h 2264816"/>
                <a:gd name="connsiteX2" fmla="*/ 1121505 w 1121505"/>
                <a:gd name="connsiteY2" fmla="*/ 2264816 h 2264816"/>
                <a:gd name="connsiteX3" fmla="*/ 52388 w 1121505"/>
                <a:gd name="connsiteY3" fmla="*/ 2264816 h 2264816"/>
                <a:gd name="connsiteX4" fmla="*/ 18877 w 1121505"/>
                <a:gd name="connsiteY4" fmla="*/ 508049 h 2264816"/>
                <a:gd name="connsiteX5" fmla="*/ 0 w 1121505"/>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0 w 1193116"/>
                <a:gd name="connsiteY4" fmla="*/ 355649 h 2264816"/>
                <a:gd name="connsiteX5" fmla="*/ 71611 w 1193116"/>
                <a:gd name="connsiteY5" fmla="*/ 4763 h 2264816"/>
                <a:gd name="connsiteX0" fmla="*/ 71611 w 1193116"/>
                <a:gd name="connsiteY0" fmla="*/ 4763 h 2264816"/>
                <a:gd name="connsiteX1" fmla="*/ 1040716 w 1193116"/>
                <a:gd name="connsiteY1" fmla="*/ 0 h 2264816"/>
                <a:gd name="connsiteX2" fmla="*/ 1193116 w 1193116"/>
                <a:gd name="connsiteY2" fmla="*/ 2264816 h 2264816"/>
                <a:gd name="connsiteX3" fmla="*/ 123999 w 1193116"/>
                <a:gd name="connsiteY3" fmla="*/ 2264816 h 2264816"/>
                <a:gd name="connsiteX4" fmla="*/ 47626 w 1193116"/>
                <a:gd name="connsiteY4" fmla="*/ 1136699 h 2264816"/>
                <a:gd name="connsiteX5" fmla="*/ 0 w 1193116"/>
                <a:gd name="connsiteY5" fmla="*/ 355649 h 2264816"/>
                <a:gd name="connsiteX6" fmla="*/ 71611 w 1193116"/>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143048 w 1212165"/>
                <a:gd name="connsiteY3" fmla="*/ 2264816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264816"/>
                <a:gd name="connsiteX1" fmla="*/ 1059765 w 1212165"/>
                <a:gd name="connsiteY1" fmla="*/ 0 h 2264816"/>
                <a:gd name="connsiteX2" fmla="*/ 1212165 w 1212165"/>
                <a:gd name="connsiteY2" fmla="*/ 2264816 h 2264816"/>
                <a:gd name="connsiteX3" fmla="*/ 471660 w 1212165"/>
                <a:gd name="connsiteY3" fmla="*/ 1555204 h 2264816"/>
                <a:gd name="connsiteX4" fmla="*/ 0 w 1212165"/>
                <a:gd name="connsiteY4" fmla="*/ 836661 h 2264816"/>
                <a:gd name="connsiteX5" fmla="*/ 19049 w 1212165"/>
                <a:gd name="connsiteY5" fmla="*/ 355649 h 2264816"/>
                <a:gd name="connsiteX6" fmla="*/ 90660 w 1212165"/>
                <a:gd name="connsiteY6" fmla="*/ 4763 h 2264816"/>
                <a:gd name="connsiteX0" fmla="*/ 90660 w 1212165"/>
                <a:gd name="connsiteY0" fmla="*/ 4763 h 2036216"/>
                <a:gd name="connsiteX1" fmla="*/ 1059765 w 1212165"/>
                <a:gd name="connsiteY1" fmla="*/ 0 h 2036216"/>
                <a:gd name="connsiteX2" fmla="*/ 1212165 w 1212165"/>
                <a:gd name="connsiteY2" fmla="*/ 2036216 h 2036216"/>
                <a:gd name="connsiteX3" fmla="*/ 471660 w 1212165"/>
                <a:gd name="connsiteY3" fmla="*/ 1555204 h 2036216"/>
                <a:gd name="connsiteX4" fmla="*/ 0 w 1212165"/>
                <a:gd name="connsiteY4" fmla="*/ 836661 h 2036216"/>
                <a:gd name="connsiteX5" fmla="*/ 19049 w 1212165"/>
                <a:gd name="connsiteY5" fmla="*/ 355649 h 2036216"/>
                <a:gd name="connsiteX6" fmla="*/ 90660 w 1212165"/>
                <a:gd name="connsiteY6" fmla="*/ 4763 h 2036216"/>
                <a:gd name="connsiteX0" fmla="*/ 90660 w 1235978"/>
                <a:gd name="connsiteY0" fmla="*/ 4763 h 2260054"/>
                <a:gd name="connsiteX1" fmla="*/ 1059765 w 1235978"/>
                <a:gd name="connsiteY1" fmla="*/ 0 h 2260054"/>
                <a:gd name="connsiteX2" fmla="*/ 1235978 w 1235978"/>
                <a:gd name="connsiteY2" fmla="*/ 2260054 h 2260054"/>
                <a:gd name="connsiteX3" fmla="*/ 471660 w 1235978"/>
                <a:gd name="connsiteY3" fmla="*/ 1555204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0 w 1235978"/>
                <a:gd name="connsiteY4" fmla="*/ 836661 h 2260054"/>
                <a:gd name="connsiteX5" fmla="*/ 19049 w 1235978"/>
                <a:gd name="connsiteY5" fmla="*/ 355649 h 2260054"/>
                <a:gd name="connsiteX6" fmla="*/ 90660 w 1235978"/>
                <a:gd name="connsiteY6"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419100 w 1235978"/>
                <a:gd name="connsiteY4" fmla="*/ 1555799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90660 w 1235978"/>
                <a:gd name="connsiteY0" fmla="*/ 4763 h 2260054"/>
                <a:gd name="connsiteX1" fmla="*/ 1059765 w 1235978"/>
                <a:gd name="connsiteY1" fmla="*/ 0 h 2260054"/>
                <a:gd name="connsiteX2" fmla="*/ 1235978 w 1235978"/>
                <a:gd name="connsiteY2" fmla="*/ 2260054 h 2260054"/>
                <a:gd name="connsiteX3" fmla="*/ 809797 w 1235978"/>
                <a:gd name="connsiteY3" fmla="*/ 2226716 h 2260054"/>
                <a:gd name="connsiteX4" fmla="*/ 257175 w 1235978"/>
                <a:gd name="connsiteY4" fmla="*/ 1627237 h 2260054"/>
                <a:gd name="connsiteX5" fmla="*/ 0 w 1235978"/>
                <a:gd name="connsiteY5" fmla="*/ 836661 h 2260054"/>
                <a:gd name="connsiteX6" fmla="*/ 19049 w 1235978"/>
                <a:gd name="connsiteY6" fmla="*/ 355649 h 2260054"/>
                <a:gd name="connsiteX7" fmla="*/ 90660 w 1235978"/>
                <a:gd name="connsiteY7" fmla="*/ 4763 h 2260054"/>
                <a:gd name="connsiteX0" fmla="*/ 104020 w 1249338"/>
                <a:gd name="connsiteY0" fmla="*/ 4763 h 2260054"/>
                <a:gd name="connsiteX1" fmla="*/ 1073125 w 1249338"/>
                <a:gd name="connsiteY1" fmla="*/ 0 h 2260054"/>
                <a:gd name="connsiteX2" fmla="*/ 1249338 w 1249338"/>
                <a:gd name="connsiteY2" fmla="*/ 2260054 h 2260054"/>
                <a:gd name="connsiteX3" fmla="*/ 823157 w 1249338"/>
                <a:gd name="connsiteY3" fmla="*/ 2226716 h 2260054"/>
                <a:gd name="connsiteX4" fmla="*/ 270535 w 1249338"/>
                <a:gd name="connsiteY4" fmla="*/ 1627237 h 2260054"/>
                <a:gd name="connsiteX5" fmla="*/ 13360 w 1249338"/>
                <a:gd name="connsiteY5" fmla="*/ 836661 h 2260054"/>
                <a:gd name="connsiteX6" fmla="*/ 32409 w 1249338"/>
                <a:gd name="connsiteY6" fmla="*/ 355649 h 2260054"/>
                <a:gd name="connsiteX7" fmla="*/ 104020 w 1249338"/>
                <a:gd name="connsiteY7" fmla="*/ 4763 h 2260054"/>
                <a:gd name="connsiteX0" fmla="*/ 104020 w 1249338"/>
                <a:gd name="connsiteY0" fmla="*/ 4763 h 2260054"/>
                <a:gd name="connsiteX1" fmla="*/ 1073125 w 1249338"/>
                <a:gd name="connsiteY1" fmla="*/ 0 h 2260054"/>
                <a:gd name="connsiteX2" fmla="*/ 1151597 w 1249338"/>
                <a:gd name="connsiteY2" fmla="*/ 931912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7312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787375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599147 w 1249338"/>
                <a:gd name="connsiteY2" fmla="*/ 946200 h 2260054"/>
                <a:gd name="connsiteX3" fmla="*/ 1249338 w 1249338"/>
                <a:gd name="connsiteY3" fmla="*/ 2260054 h 2260054"/>
                <a:gd name="connsiteX4" fmla="*/ 823157 w 1249338"/>
                <a:gd name="connsiteY4" fmla="*/ 2226716 h 2260054"/>
                <a:gd name="connsiteX5" fmla="*/ 270535 w 1249338"/>
                <a:gd name="connsiteY5" fmla="*/ 1627237 h 2260054"/>
                <a:gd name="connsiteX6" fmla="*/ 13360 w 1249338"/>
                <a:gd name="connsiteY6" fmla="*/ 836661 h 2260054"/>
                <a:gd name="connsiteX7" fmla="*/ 32409 w 1249338"/>
                <a:gd name="connsiteY7" fmla="*/ 355649 h 2260054"/>
                <a:gd name="connsiteX8" fmla="*/ 104020 w 1249338"/>
                <a:gd name="connsiteY8"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599147 w 1249338"/>
                <a:gd name="connsiteY3" fmla="*/ 946200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04020 w 1249338"/>
                <a:gd name="connsiteY0" fmla="*/ 4763 h 2260054"/>
                <a:gd name="connsiteX1" fmla="*/ 1087412 w 1249338"/>
                <a:gd name="connsiteY1" fmla="*/ 0 h 2260054"/>
                <a:gd name="connsiteX2" fmla="*/ 884897 w 1249338"/>
                <a:gd name="connsiteY2" fmla="*/ 398512 h 2260054"/>
                <a:gd name="connsiteX3" fmla="*/ 794410 w 1249338"/>
                <a:gd name="connsiteY3" fmla="*/ 1179562 h 2260054"/>
                <a:gd name="connsiteX4" fmla="*/ 1249338 w 1249338"/>
                <a:gd name="connsiteY4" fmla="*/ 2260054 h 2260054"/>
                <a:gd name="connsiteX5" fmla="*/ 823157 w 1249338"/>
                <a:gd name="connsiteY5" fmla="*/ 2226716 h 2260054"/>
                <a:gd name="connsiteX6" fmla="*/ 270535 w 1249338"/>
                <a:gd name="connsiteY6" fmla="*/ 1627237 h 2260054"/>
                <a:gd name="connsiteX7" fmla="*/ 13360 w 1249338"/>
                <a:gd name="connsiteY7" fmla="*/ 836661 h 2260054"/>
                <a:gd name="connsiteX8" fmla="*/ 32409 w 1249338"/>
                <a:gd name="connsiteY8" fmla="*/ 355649 h 2260054"/>
                <a:gd name="connsiteX9" fmla="*/ 104020 w 1249338"/>
                <a:gd name="connsiteY9" fmla="*/ 4763 h 2260054"/>
                <a:gd name="connsiteX0" fmla="*/ 123289 w 1268607"/>
                <a:gd name="connsiteY0" fmla="*/ 4763 h 2260054"/>
                <a:gd name="connsiteX1" fmla="*/ 1106681 w 1268607"/>
                <a:gd name="connsiteY1" fmla="*/ 0 h 2260054"/>
                <a:gd name="connsiteX2" fmla="*/ 904166 w 1268607"/>
                <a:gd name="connsiteY2" fmla="*/ 398512 h 2260054"/>
                <a:gd name="connsiteX3" fmla="*/ 813679 w 1268607"/>
                <a:gd name="connsiteY3" fmla="*/ 1179562 h 2260054"/>
                <a:gd name="connsiteX4" fmla="*/ 1268607 w 1268607"/>
                <a:gd name="connsiteY4" fmla="*/ 2260054 h 2260054"/>
                <a:gd name="connsiteX5" fmla="*/ 842426 w 1268607"/>
                <a:gd name="connsiteY5" fmla="*/ 2226716 h 2260054"/>
                <a:gd name="connsiteX6" fmla="*/ 289804 w 1268607"/>
                <a:gd name="connsiteY6" fmla="*/ 1627237 h 2260054"/>
                <a:gd name="connsiteX7" fmla="*/ 32629 w 1268607"/>
                <a:gd name="connsiteY7" fmla="*/ 836661 h 2260054"/>
                <a:gd name="connsiteX8" fmla="*/ 123289 w 1268607"/>
                <a:gd name="connsiteY8" fmla="*/ 4763 h 2260054"/>
                <a:gd name="connsiteX0" fmla="*/ 100069 w 1245387"/>
                <a:gd name="connsiteY0" fmla="*/ 4763 h 2260054"/>
                <a:gd name="connsiteX1" fmla="*/ 1083461 w 1245387"/>
                <a:gd name="connsiteY1" fmla="*/ 0 h 2260054"/>
                <a:gd name="connsiteX2" fmla="*/ 880946 w 1245387"/>
                <a:gd name="connsiteY2" fmla="*/ 398512 h 2260054"/>
                <a:gd name="connsiteX3" fmla="*/ 790459 w 1245387"/>
                <a:gd name="connsiteY3" fmla="*/ 1179562 h 2260054"/>
                <a:gd name="connsiteX4" fmla="*/ 1245387 w 1245387"/>
                <a:gd name="connsiteY4" fmla="*/ 2260054 h 2260054"/>
                <a:gd name="connsiteX5" fmla="*/ 819206 w 1245387"/>
                <a:gd name="connsiteY5" fmla="*/ 2226716 h 2260054"/>
                <a:gd name="connsiteX6" fmla="*/ 266584 w 1245387"/>
                <a:gd name="connsiteY6" fmla="*/ 1627237 h 2260054"/>
                <a:gd name="connsiteX7" fmla="*/ 9409 w 1245387"/>
                <a:gd name="connsiteY7" fmla="*/ 836661 h 2260054"/>
                <a:gd name="connsiteX8" fmla="*/ 100069 w 1245387"/>
                <a:gd name="connsiteY8" fmla="*/ 4763 h 2260054"/>
                <a:gd name="connsiteX0" fmla="*/ 48275 w 1193593"/>
                <a:gd name="connsiteY0" fmla="*/ 4763 h 2260054"/>
                <a:gd name="connsiteX1" fmla="*/ 1031667 w 1193593"/>
                <a:gd name="connsiteY1" fmla="*/ 0 h 2260054"/>
                <a:gd name="connsiteX2" fmla="*/ 829152 w 1193593"/>
                <a:gd name="connsiteY2" fmla="*/ 398512 h 2260054"/>
                <a:gd name="connsiteX3" fmla="*/ 738665 w 1193593"/>
                <a:gd name="connsiteY3" fmla="*/ 1179562 h 2260054"/>
                <a:gd name="connsiteX4" fmla="*/ 1193593 w 1193593"/>
                <a:gd name="connsiteY4" fmla="*/ 2260054 h 2260054"/>
                <a:gd name="connsiteX5" fmla="*/ 767412 w 1193593"/>
                <a:gd name="connsiteY5" fmla="*/ 2226716 h 2260054"/>
                <a:gd name="connsiteX6" fmla="*/ 214790 w 1193593"/>
                <a:gd name="connsiteY6" fmla="*/ 1627237 h 2260054"/>
                <a:gd name="connsiteX7" fmla="*/ 48275 w 1193593"/>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25134 w 1270452"/>
                <a:gd name="connsiteY0" fmla="*/ 4763 h 2260054"/>
                <a:gd name="connsiteX1" fmla="*/ 1108526 w 1270452"/>
                <a:gd name="connsiteY1" fmla="*/ 0 h 2260054"/>
                <a:gd name="connsiteX2" fmla="*/ 906011 w 1270452"/>
                <a:gd name="connsiteY2" fmla="*/ 398512 h 2260054"/>
                <a:gd name="connsiteX3" fmla="*/ 815524 w 1270452"/>
                <a:gd name="connsiteY3" fmla="*/ 1179562 h 2260054"/>
                <a:gd name="connsiteX4" fmla="*/ 1270452 w 1270452"/>
                <a:gd name="connsiteY4" fmla="*/ 2260054 h 2260054"/>
                <a:gd name="connsiteX5" fmla="*/ 844271 w 1270452"/>
                <a:gd name="connsiteY5" fmla="*/ 2226716 h 2260054"/>
                <a:gd name="connsiteX6" fmla="*/ 72574 w 1270452"/>
                <a:gd name="connsiteY6" fmla="*/ 1127175 h 2260054"/>
                <a:gd name="connsiteX7" fmla="*/ 125134 w 1270452"/>
                <a:gd name="connsiteY7" fmla="*/ 4763 h 2260054"/>
                <a:gd name="connsiteX0" fmla="*/ 109113 w 1254431"/>
                <a:gd name="connsiteY0" fmla="*/ 4763 h 2260054"/>
                <a:gd name="connsiteX1" fmla="*/ 1092505 w 1254431"/>
                <a:gd name="connsiteY1" fmla="*/ 0 h 2260054"/>
                <a:gd name="connsiteX2" fmla="*/ 889990 w 1254431"/>
                <a:gd name="connsiteY2" fmla="*/ 398512 h 2260054"/>
                <a:gd name="connsiteX3" fmla="*/ 799503 w 1254431"/>
                <a:gd name="connsiteY3" fmla="*/ 1179562 h 2260054"/>
                <a:gd name="connsiteX4" fmla="*/ 1254431 w 1254431"/>
                <a:gd name="connsiteY4" fmla="*/ 2260054 h 2260054"/>
                <a:gd name="connsiteX5" fmla="*/ 828250 w 1254431"/>
                <a:gd name="connsiteY5" fmla="*/ 2226716 h 2260054"/>
                <a:gd name="connsiteX6" fmla="*/ 56553 w 1254431"/>
                <a:gd name="connsiteY6" fmla="*/ 1127175 h 2260054"/>
                <a:gd name="connsiteX7" fmla="*/ 109113 w 1254431"/>
                <a:gd name="connsiteY7"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799503 w 1254431"/>
                <a:gd name="connsiteY2" fmla="*/ 1179562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54431"/>
                <a:gd name="connsiteY0" fmla="*/ 4763 h 2260054"/>
                <a:gd name="connsiteX1" fmla="*/ 1092505 w 1254431"/>
                <a:gd name="connsiteY1" fmla="*/ 0 h 2260054"/>
                <a:gd name="connsiteX2" fmla="*/ 828078 w 1254431"/>
                <a:gd name="connsiteY2" fmla="*/ 1174799 h 2260054"/>
                <a:gd name="connsiteX3" fmla="*/ 1254431 w 1254431"/>
                <a:gd name="connsiteY3" fmla="*/ 2260054 h 2260054"/>
                <a:gd name="connsiteX4" fmla="*/ 828250 w 1254431"/>
                <a:gd name="connsiteY4" fmla="*/ 2226716 h 2260054"/>
                <a:gd name="connsiteX5" fmla="*/ 56553 w 1254431"/>
                <a:gd name="connsiteY5" fmla="*/ 1127175 h 2260054"/>
                <a:gd name="connsiteX6" fmla="*/ 109113 w 1254431"/>
                <a:gd name="connsiteY6" fmla="*/ 4763 h 2260054"/>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174799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297294"/>
                <a:gd name="connsiteY0" fmla="*/ 4763 h 2255291"/>
                <a:gd name="connsiteX1" fmla="*/ 1092505 w 1297294"/>
                <a:gd name="connsiteY1" fmla="*/ 0 h 2255291"/>
                <a:gd name="connsiteX2" fmla="*/ 828078 w 1297294"/>
                <a:gd name="connsiteY2" fmla="*/ 1065261 h 2255291"/>
                <a:gd name="connsiteX3" fmla="*/ 1297294 w 1297294"/>
                <a:gd name="connsiteY3" fmla="*/ 2255291 h 2255291"/>
                <a:gd name="connsiteX4" fmla="*/ 828250 w 1297294"/>
                <a:gd name="connsiteY4" fmla="*/ 2226716 h 2255291"/>
                <a:gd name="connsiteX5" fmla="*/ 56553 w 1297294"/>
                <a:gd name="connsiteY5" fmla="*/ 1127175 h 2255291"/>
                <a:gd name="connsiteX6" fmla="*/ 109113 w 1297294"/>
                <a:gd name="connsiteY6" fmla="*/ 4763 h 2255291"/>
                <a:gd name="connsiteX0" fmla="*/ 109113 w 1325869"/>
                <a:gd name="connsiteY0" fmla="*/ 4763 h 2255291"/>
                <a:gd name="connsiteX1" fmla="*/ 1092505 w 1325869"/>
                <a:gd name="connsiteY1" fmla="*/ 0 h 2255291"/>
                <a:gd name="connsiteX2" fmla="*/ 828078 w 1325869"/>
                <a:gd name="connsiteY2" fmla="*/ 1065261 h 2255291"/>
                <a:gd name="connsiteX3" fmla="*/ 1325869 w 1325869"/>
                <a:gd name="connsiteY3" fmla="*/ 2255291 h 2255291"/>
                <a:gd name="connsiteX4" fmla="*/ 828250 w 1325869"/>
                <a:gd name="connsiteY4" fmla="*/ 2226716 h 2255291"/>
                <a:gd name="connsiteX5" fmla="*/ 56553 w 1325869"/>
                <a:gd name="connsiteY5" fmla="*/ 1127175 h 2255291"/>
                <a:gd name="connsiteX6" fmla="*/ 109113 w 1325869"/>
                <a:gd name="connsiteY6" fmla="*/ 4763 h 2255291"/>
                <a:gd name="connsiteX0" fmla="*/ 109113 w 1325869"/>
                <a:gd name="connsiteY0" fmla="*/ 14 h 2250542"/>
                <a:gd name="connsiteX1" fmla="*/ 646327 w 1325869"/>
                <a:gd name="connsiteY1" fmla="*/ 132503 h 2250542"/>
                <a:gd name="connsiteX2" fmla="*/ 828078 w 1325869"/>
                <a:gd name="connsiteY2" fmla="*/ 1060512 h 2250542"/>
                <a:gd name="connsiteX3" fmla="*/ 1325869 w 1325869"/>
                <a:gd name="connsiteY3" fmla="*/ 2250542 h 2250542"/>
                <a:gd name="connsiteX4" fmla="*/ 828250 w 1325869"/>
                <a:gd name="connsiteY4" fmla="*/ 2221967 h 2250542"/>
                <a:gd name="connsiteX5" fmla="*/ 56553 w 1325869"/>
                <a:gd name="connsiteY5" fmla="*/ 1122426 h 2250542"/>
                <a:gd name="connsiteX6" fmla="*/ 109113 w 1325869"/>
                <a:gd name="connsiteY6" fmla="*/ 14 h 2250542"/>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113 w 1325869"/>
                <a:gd name="connsiteY0" fmla="*/ 7467 h 2257995"/>
                <a:gd name="connsiteX1" fmla="*/ 914510 w 1325869"/>
                <a:gd name="connsiteY1" fmla="*/ 0 h 2257995"/>
                <a:gd name="connsiteX2" fmla="*/ 828078 w 1325869"/>
                <a:gd name="connsiteY2" fmla="*/ 1067965 h 2257995"/>
                <a:gd name="connsiteX3" fmla="*/ 1325869 w 1325869"/>
                <a:gd name="connsiteY3" fmla="*/ 2257995 h 2257995"/>
                <a:gd name="connsiteX4" fmla="*/ 828250 w 1325869"/>
                <a:gd name="connsiteY4" fmla="*/ 2229420 h 2257995"/>
                <a:gd name="connsiteX5" fmla="*/ 56553 w 1325869"/>
                <a:gd name="connsiteY5" fmla="*/ 1129879 h 2257995"/>
                <a:gd name="connsiteX6" fmla="*/ 109113 w 1325869"/>
                <a:gd name="connsiteY6" fmla="*/ 7467 h 2257995"/>
                <a:gd name="connsiteX0" fmla="*/ 109802 w 1325391"/>
                <a:gd name="connsiteY0" fmla="*/ 0 h 2276669"/>
                <a:gd name="connsiteX1" fmla="*/ 914032 w 1325391"/>
                <a:gd name="connsiteY1" fmla="*/ 18674 h 2276669"/>
                <a:gd name="connsiteX2" fmla="*/ 827600 w 1325391"/>
                <a:gd name="connsiteY2" fmla="*/ 1086639 h 2276669"/>
                <a:gd name="connsiteX3" fmla="*/ 1325391 w 1325391"/>
                <a:gd name="connsiteY3" fmla="*/ 2276669 h 2276669"/>
                <a:gd name="connsiteX4" fmla="*/ 827772 w 1325391"/>
                <a:gd name="connsiteY4" fmla="*/ 2248094 h 2276669"/>
                <a:gd name="connsiteX5" fmla="*/ 56075 w 1325391"/>
                <a:gd name="connsiteY5" fmla="*/ 1148553 h 2276669"/>
                <a:gd name="connsiteX6" fmla="*/ 109802 w 1325391"/>
                <a:gd name="connsiteY6" fmla="*/ 0 h 2276669"/>
                <a:gd name="connsiteX0" fmla="*/ 564554 w 1780143"/>
                <a:gd name="connsiteY0" fmla="*/ 0 h 2276669"/>
                <a:gd name="connsiteX1" fmla="*/ 1368784 w 1780143"/>
                <a:gd name="connsiteY1" fmla="*/ 18674 h 2276669"/>
                <a:gd name="connsiteX2" fmla="*/ 1282352 w 1780143"/>
                <a:gd name="connsiteY2" fmla="*/ 1086639 h 2276669"/>
                <a:gd name="connsiteX3" fmla="*/ 1780143 w 1780143"/>
                <a:gd name="connsiteY3" fmla="*/ 2276669 h 2276669"/>
                <a:gd name="connsiteX4" fmla="*/ 210902 w 1780143"/>
                <a:gd name="connsiteY4" fmla="*/ 1844041 h 2276669"/>
                <a:gd name="connsiteX5" fmla="*/ 510827 w 1780143"/>
                <a:gd name="connsiteY5" fmla="*/ 1148553 h 2276669"/>
                <a:gd name="connsiteX6" fmla="*/ 564554 w 1780143"/>
                <a:gd name="connsiteY6" fmla="*/ 0 h 2276669"/>
                <a:gd name="connsiteX0" fmla="*/ 564554 w 1814809"/>
                <a:gd name="connsiteY0" fmla="*/ 0 h 2281476"/>
                <a:gd name="connsiteX1" fmla="*/ 1368784 w 1814809"/>
                <a:gd name="connsiteY1" fmla="*/ 18674 h 2281476"/>
                <a:gd name="connsiteX2" fmla="*/ 1282352 w 1814809"/>
                <a:gd name="connsiteY2" fmla="*/ 1086639 h 2281476"/>
                <a:gd name="connsiteX3" fmla="*/ 660683 w 1814809"/>
                <a:gd name="connsiteY3" fmla="*/ 1465927 h 2281476"/>
                <a:gd name="connsiteX4" fmla="*/ 1780143 w 1814809"/>
                <a:gd name="connsiteY4" fmla="*/ 2276669 h 2281476"/>
                <a:gd name="connsiteX5" fmla="*/ 210902 w 1814809"/>
                <a:gd name="connsiteY5" fmla="*/ 1844041 h 2281476"/>
                <a:gd name="connsiteX6" fmla="*/ 510827 w 1814809"/>
                <a:gd name="connsiteY6" fmla="*/ 1148553 h 2281476"/>
                <a:gd name="connsiteX7" fmla="*/ 564554 w 1814809"/>
                <a:gd name="connsiteY7" fmla="*/ 0 h 2281476"/>
                <a:gd name="connsiteX0" fmla="*/ 564554 w 1812844"/>
                <a:gd name="connsiteY0" fmla="*/ 0 h 2276669"/>
                <a:gd name="connsiteX1" fmla="*/ 1368784 w 1812844"/>
                <a:gd name="connsiteY1" fmla="*/ 18674 h 2276669"/>
                <a:gd name="connsiteX2" fmla="*/ 1282352 w 1812844"/>
                <a:gd name="connsiteY2" fmla="*/ 1086639 h 2276669"/>
                <a:gd name="connsiteX3" fmla="*/ 1780143 w 1812844"/>
                <a:gd name="connsiteY3" fmla="*/ 2276669 h 2276669"/>
                <a:gd name="connsiteX4" fmla="*/ 210902 w 1812844"/>
                <a:gd name="connsiteY4" fmla="*/ 1844041 h 2276669"/>
                <a:gd name="connsiteX5" fmla="*/ 510827 w 1812844"/>
                <a:gd name="connsiteY5" fmla="*/ 1148553 h 2276669"/>
                <a:gd name="connsiteX6" fmla="*/ 564554 w 1812844"/>
                <a:gd name="connsiteY6" fmla="*/ 0 h 2276669"/>
                <a:gd name="connsiteX0" fmla="*/ 564554 w 1387410"/>
                <a:gd name="connsiteY0" fmla="*/ 0 h 1844041"/>
                <a:gd name="connsiteX1" fmla="*/ 1368784 w 1387410"/>
                <a:gd name="connsiteY1" fmla="*/ 18674 h 1844041"/>
                <a:gd name="connsiteX2" fmla="*/ 1282352 w 1387410"/>
                <a:gd name="connsiteY2" fmla="*/ 1086639 h 1844041"/>
                <a:gd name="connsiteX3" fmla="*/ 425395 w 1387410"/>
                <a:gd name="connsiteY3" fmla="*/ 1760445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387410"/>
                <a:gd name="connsiteY0" fmla="*/ 0 h 1844041"/>
                <a:gd name="connsiteX1" fmla="*/ 1368784 w 1387410"/>
                <a:gd name="connsiteY1" fmla="*/ 18674 h 1844041"/>
                <a:gd name="connsiteX2" fmla="*/ 1282352 w 1387410"/>
                <a:gd name="connsiteY2" fmla="*/ 1086639 h 1844041"/>
                <a:gd name="connsiteX3" fmla="*/ 689704 w 1387410"/>
                <a:gd name="connsiteY3" fmla="*/ 1824628 h 1844041"/>
                <a:gd name="connsiteX4" fmla="*/ 210902 w 1387410"/>
                <a:gd name="connsiteY4" fmla="*/ 1844041 h 1844041"/>
                <a:gd name="connsiteX5" fmla="*/ 510827 w 1387410"/>
                <a:gd name="connsiteY5" fmla="*/ 1148553 h 1844041"/>
                <a:gd name="connsiteX6" fmla="*/ 564554 w 1387410"/>
                <a:gd name="connsiteY6" fmla="*/ 0 h 1844041"/>
                <a:gd name="connsiteX0" fmla="*/ 564554 w 1400817"/>
                <a:gd name="connsiteY0" fmla="*/ 0 h 1844041"/>
                <a:gd name="connsiteX1" fmla="*/ 1368784 w 1400817"/>
                <a:gd name="connsiteY1" fmla="*/ 18674 h 1844041"/>
                <a:gd name="connsiteX2" fmla="*/ 1371043 w 1400817"/>
                <a:gd name="connsiteY2" fmla="*/ 860092 h 1844041"/>
                <a:gd name="connsiteX3" fmla="*/ 689704 w 1400817"/>
                <a:gd name="connsiteY3" fmla="*/ 1824628 h 1844041"/>
                <a:gd name="connsiteX4" fmla="*/ 210902 w 1400817"/>
                <a:gd name="connsiteY4" fmla="*/ 1844041 h 1844041"/>
                <a:gd name="connsiteX5" fmla="*/ 510827 w 1400817"/>
                <a:gd name="connsiteY5" fmla="*/ 1148553 h 1844041"/>
                <a:gd name="connsiteX6" fmla="*/ 564554 w 1400817"/>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64554 w 1431261"/>
                <a:gd name="connsiteY0" fmla="*/ 0 h 1844041"/>
                <a:gd name="connsiteX1" fmla="*/ 1368784 w 1431261"/>
                <a:gd name="connsiteY1" fmla="*/ 18674 h 1844041"/>
                <a:gd name="connsiteX2" fmla="*/ 1371043 w 1431261"/>
                <a:gd name="connsiteY2" fmla="*/ 860092 h 1844041"/>
                <a:gd name="connsiteX3" fmla="*/ 689704 w 1431261"/>
                <a:gd name="connsiteY3" fmla="*/ 1824628 h 1844041"/>
                <a:gd name="connsiteX4" fmla="*/ 210902 w 1431261"/>
                <a:gd name="connsiteY4" fmla="*/ 1844041 h 1844041"/>
                <a:gd name="connsiteX5" fmla="*/ 510827 w 1431261"/>
                <a:gd name="connsiteY5" fmla="*/ 1148553 h 1844041"/>
                <a:gd name="connsiteX6" fmla="*/ 564554 w 1431261"/>
                <a:gd name="connsiteY6" fmla="*/ 0 h 1844041"/>
                <a:gd name="connsiteX0" fmla="*/ 507408 w 1374115"/>
                <a:gd name="connsiteY0" fmla="*/ 0 h 1844041"/>
                <a:gd name="connsiteX1" fmla="*/ 1311638 w 1374115"/>
                <a:gd name="connsiteY1" fmla="*/ 18674 h 1844041"/>
                <a:gd name="connsiteX2" fmla="*/ 1313897 w 1374115"/>
                <a:gd name="connsiteY2" fmla="*/ 860092 h 1844041"/>
                <a:gd name="connsiteX3" fmla="*/ 632558 w 1374115"/>
                <a:gd name="connsiteY3" fmla="*/ 1824628 h 1844041"/>
                <a:gd name="connsiteX4" fmla="*/ 153756 w 1374115"/>
                <a:gd name="connsiteY4" fmla="*/ 1844041 h 1844041"/>
                <a:gd name="connsiteX5" fmla="*/ 997371 w 1374115"/>
                <a:gd name="connsiteY5" fmla="*/ 821822 h 1844041"/>
                <a:gd name="connsiteX6" fmla="*/ 507408 w 1374115"/>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843615 w 1220359"/>
                <a:gd name="connsiteY5" fmla="*/ 821822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76 w 1220383"/>
                <a:gd name="connsiteY0" fmla="*/ 0 h 1844041"/>
                <a:gd name="connsiteX1" fmla="*/ 1157906 w 1220383"/>
                <a:gd name="connsiteY1" fmla="*/ 18674 h 1844041"/>
                <a:gd name="connsiteX2" fmla="*/ 1160165 w 1220383"/>
                <a:gd name="connsiteY2" fmla="*/ 860092 h 1844041"/>
                <a:gd name="connsiteX3" fmla="*/ 478826 w 1220383"/>
                <a:gd name="connsiteY3" fmla="*/ 1824628 h 1844041"/>
                <a:gd name="connsiteX4" fmla="*/ 24 w 1220383"/>
                <a:gd name="connsiteY4" fmla="*/ 1844041 h 1844041"/>
                <a:gd name="connsiteX5" fmla="*/ 508431 w 1220383"/>
                <a:gd name="connsiteY5" fmla="*/ 1091356 h 1844041"/>
                <a:gd name="connsiteX6" fmla="*/ 544459 w 1220383"/>
                <a:gd name="connsiteY6" fmla="*/ 834666 h 1844041"/>
                <a:gd name="connsiteX7" fmla="*/ 353676 w 1220383"/>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44435 w 1220359"/>
                <a:gd name="connsiteY5" fmla="*/ 834666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608392 w 1220359"/>
                <a:gd name="connsiteY6" fmla="*/ 729107 h 1844041"/>
                <a:gd name="connsiteX7" fmla="*/ 353652 w 1220359"/>
                <a:gd name="connsiteY7"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20359"/>
                <a:gd name="connsiteY0" fmla="*/ 0 h 1844041"/>
                <a:gd name="connsiteX1" fmla="*/ 1157882 w 1220359"/>
                <a:gd name="connsiteY1" fmla="*/ 18674 h 1844041"/>
                <a:gd name="connsiteX2" fmla="*/ 1160141 w 1220359"/>
                <a:gd name="connsiteY2" fmla="*/ 860092 h 1844041"/>
                <a:gd name="connsiteX3" fmla="*/ 478802 w 1220359"/>
                <a:gd name="connsiteY3" fmla="*/ 1824628 h 1844041"/>
                <a:gd name="connsiteX4" fmla="*/ 0 w 1220359"/>
                <a:gd name="connsiteY4" fmla="*/ 1844041 h 1844041"/>
                <a:gd name="connsiteX5" fmla="*/ 511529 w 1220359"/>
                <a:gd name="connsiteY5" fmla="*/ 985120 h 1844041"/>
                <a:gd name="connsiteX6" fmla="*/ 353652 w 1220359"/>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11529 w 1212510"/>
                <a:gd name="connsiteY5" fmla="*/ 985120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51628 w 1212510"/>
                <a:gd name="connsiteY5" fmla="*/ 908329 h 1844041"/>
                <a:gd name="connsiteX6" fmla="*/ 353652 w 1212510"/>
                <a:gd name="connsiteY6" fmla="*/ 0 h 1844041"/>
                <a:gd name="connsiteX0" fmla="*/ 353652 w 1212510"/>
                <a:gd name="connsiteY0" fmla="*/ 0 h 1844041"/>
                <a:gd name="connsiteX1" fmla="*/ 1157882 w 1212510"/>
                <a:gd name="connsiteY1" fmla="*/ 18674 h 1844041"/>
                <a:gd name="connsiteX2" fmla="*/ 1160141 w 1212510"/>
                <a:gd name="connsiteY2" fmla="*/ 860092 h 1844041"/>
                <a:gd name="connsiteX3" fmla="*/ 478802 w 1212510"/>
                <a:gd name="connsiteY3" fmla="*/ 1824628 h 1844041"/>
                <a:gd name="connsiteX4" fmla="*/ 0 w 1212510"/>
                <a:gd name="connsiteY4" fmla="*/ 1844041 h 1844041"/>
                <a:gd name="connsiteX5" fmla="*/ 532348 w 1212510"/>
                <a:gd name="connsiteY5" fmla="*/ 870798 h 1844041"/>
                <a:gd name="connsiteX6" fmla="*/ 353652 w 1212510"/>
                <a:gd name="connsiteY6" fmla="*/ 0 h 1844041"/>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32348 w 1212510"/>
                <a:gd name="connsiteY5" fmla="*/ 871964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 name="connsiteX0" fmla="*/ 327510 w 1212510"/>
                <a:gd name="connsiteY0" fmla="*/ 0 h 1845207"/>
                <a:gd name="connsiteX1" fmla="*/ 1157882 w 1212510"/>
                <a:gd name="connsiteY1" fmla="*/ 19840 h 1845207"/>
                <a:gd name="connsiteX2" fmla="*/ 1160141 w 1212510"/>
                <a:gd name="connsiteY2" fmla="*/ 861258 h 1845207"/>
                <a:gd name="connsiteX3" fmla="*/ 478802 w 1212510"/>
                <a:gd name="connsiteY3" fmla="*/ 1825794 h 1845207"/>
                <a:gd name="connsiteX4" fmla="*/ 0 w 1212510"/>
                <a:gd name="connsiteY4" fmla="*/ 1845207 h 1845207"/>
                <a:gd name="connsiteX5" fmla="*/ 504669 w 1212510"/>
                <a:gd name="connsiteY5" fmla="*/ 1022653 h 1845207"/>
                <a:gd name="connsiteX6" fmla="*/ 327510 w 1212510"/>
                <a:gd name="connsiteY6" fmla="*/ 0 h 1845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2510" h="1845207">
                  <a:moveTo>
                    <a:pt x="327510" y="0"/>
                  </a:moveTo>
                  <a:lnTo>
                    <a:pt x="1157882" y="19840"/>
                  </a:lnTo>
                  <a:cubicBezTo>
                    <a:pt x="1230228" y="408303"/>
                    <a:pt x="1230449" y="581206"/>
                    <a:pt x="1160141" y="861258"/>
                  </a:cubicBezTo>
                  <a:cubicBezTo>
                    <a:pt x="1078712" y="1194227"/>
                    <a:pt x="972752" y="1441218"/>
                    <a:pt x="478802" y="1825794"/>
                  </a:cubicBezTo>
                  <a:lnTo>
                    <a:pt x="0" y="1845207"/>
                  </a:lnTo>
                  <a:cubicBezTo>
                    <a:pt x="408799" y="1451749"/>
                    <a:pt x="445727" y="1329993"/>
                    <a:pt x="504669" y="1022653"/>
                  </a:cubicBezTo>
                  <a:cubicBezTo>
                    <a:pt x="563611" y="715313"/>
                    <a:pt x="515231" y="231881"/>
                    <a:pt x="327510" y="0"/>
                  </a:cubicBezTo>
                  <a:close/>
                </a:path>
              </a:pathLst>
            </a:custGeom>
            <a:grpFill/>
            <a:ln w="28575">
              <a:solidFill>
                <a:srgbClr val="6D4B99">
                  <a:alpha val="50000"/>
                </a:srgbClr>
              </a:solidFill>
            </a:ln>
          </p:spPr>
          <p:style>
            <a:lnRef idx="0">
              <a:schemeClr val="accent6"/>
            </a:lnRef>
            <a:fillRef idx="3">
              <a:schemeClr val="accent6"/>
            </a:fillRef>
            <a:effectRef idx="3">
              <a:schemeClr val="accent6"/>
            </a:effectRef>
            <a:fontRef idx="minor">
              <a:schemeClr val="lt1"/>
            </a:fontRef>
          </p:style>
          <p:txBody>
            <a:bodyPr rtlCol="0" anchor="ctr"/>
            <a:lstStyle/>
            <a:p>
              <a:pPr algn="ctr" defTabSz="914400"/>
              <a:endParaRPr lang="es-MX" dirty="0">
                <a:solidFill>
                  <a:prstClr val="white"/>
                </a:solidFill>
              </a:endParaRPr>
            </a:p>
          </p:txBody>
        </p:sp>
      </p:grpSp>
      <p:sp>
        <p:nvSpPr>
          <p:cNvPr id="3" name="2 Rectángulo"/>
          <p:cNvSpPr/>
          <p:nvPr userDrawn="1"/>
        </p:nvSpPr>
        <p:spPr>
          <a:xfrm>
            <a:off x="0" y="1707837"/>
            <a:ext cx="9144000" cy="396044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s-MX" dirty="0">
              <a:solidFill>
                <a:prstClr val="white"/>
              </a:solidFill>
            </a:endParaRPr>
          </a:p>
        </p:txBody>
      </p:sp>
      <p:pic>
        <p:nvPicPr>
          <p:cNvPr id="2" name="Imagen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4297" y="14212"/>
            <a:ext cx="1440000" cy="562300"/>
          </a:xfrm>
          <a:prstGeom prst="rect">
            <a:avLst/>
          </a:prstGeom>
        </p:spPr>
      </p:pic>
    </p:spTree>
    <p:extLst>
      <p:ext uri="{BB962C8B-B14F-4D97-AF65-F5344CB8AC3E}">
        <p14:creationId xmlns:p14="http://schemas.microsoft.com/office/powerpoint/2010/main" val="3167919985"/>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iming>
    <p:tnLst>
      <p:par>
        <p:cTn id="1" dur="indefinite" restart="never" nodeType="tmRoot"/>
      </p:par>
    </p:tnLst>
  </p:timing>
  <p:hf hdr="0" ftr="0" dt="0"/>
  <p:txStyles>
    <p:titleStyle>
      <a:lvl1pPr algn="ctr" defTabSz="914400" rtl="0" eaLnBrk="1" latinLnBrk="0" hangingPunct="1">
        <a:spcBef>
          <a:spcPct val="0"/>
        </a:spcBef>
        <a:buNone/>
        <a:defRPr sz="1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9"/>
        <p:cNvGrpSpPr/>
        <p:nvPr/>
      </p:nvGrpSpPr>
      <p:grpSpPr>
        <a:xfrm>
          <a:off x="0" y="0"/>
          <a:ext cx="0" cy="0"/>
          <a:chOff x="0" y="0"/>
          <a:chExt cx="0" cy="0"/>
        </a:xfrm>
      </p:grpSpPr>
      <p:pic>
        <p:nvPicPr>
          <p:cNvPr id="10" name="Google Shape;10;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1" name="Google Shape;11;p73"/>
          <p:cNvSpPr/>
          <p:nvPr/>
        </p:nvSpPr>
        <p:spPr>
          <a:xfrm>
            <a:off x="-6351" y="1179738"/>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pic>
        <p:nvPicPr>
          <p:cNvPr id="12" name="Google Shape;12;p73"/>
          <p:cNvPicPr preferRelativeResize="0"/>
          <p:nvPr/>
        </p:nvPicPr>
        <p:blipFill rotWithShape="1">
          <a:blip r:embed="rId10">
            <a:alphaModFix/>
          </a:blip>
          <a:srcRect/>
          <a:stretch/>
        </p:blipFill>
        <p:spPr>
          <a:xfrm>
            <a:off x="-3445" y="1968881"/>
            <a:ext cx="9150889" cy="2920237"/>
          </a:xfrm>
          <a:prstGeom prst="rect">
            <a:avLst/>
          </a:prstGeom>
          <a:noFill/>
          <a:ln>
            <a:noFill/>
          </a:ln>
        </p:spPr>
      </p:pic>
      <p:pic>
        <p:nvPicPr>
          <p:cNvPr id="13" name="Google Shape;13;p73"/>
          <p:cNvPicPr preferRelativeResize="0"/>
          <p:nvPr/>
        </p:nvPicPr>
        <p:blipFill rotWithShape="1">
          <a:blip r:embed="rId9">
            <a:alphaModFix/>
          </a:blip>
          <a:srcRect/>
          <a:stretch/>
        </p:blipFill>
        <p:spPr>
          <a:xfrm>
            <a:off x="5967748" y="1683446"/>
            <a:ext cx="2719052" cy="3670110"/>
          </a:xfrm>
          <a:prstGeom prst="rect">
            <a:avLst/>
          </a:prstGeom>
          <a:noFill/>
          <a:ln>
            <a:noFill/>
          </a:ln>
        </p:spPr>
      </p:pic>
      <p:sp>
        <p:nvSpPr>
          <p:cNvPr id="14" name="Google Shape;14;p73"/>
          <p:cNvSpPr txBox="1">
            <a:spLocks noGrp="1"/>
          </p:cNvSpPr>
          <p:nvPr>
            <p:ph type="title"/>
          </p:nvPr>
        </p:nvSpPr>
        <p:spPr>
          <a:xfrm>
            <a:off x="2817340" y="0"/>
            <a:ext cx="6326659"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2400"/>
              <a:buFont typeface="Candara"/>
              <a:buNone/>
              <a:defRPr sz="2400" b="0" i="0" u="none" strike="noStrike" cap="none">
                <a:solidFill>
                  <a:schemeClr val="dk1"/>
                </a:solidFill>
                <a:latin typeface="Candara"/>
                <a:ea typeface="Candara"/>
                <a:cs typeface="Candara"/>
                <a:sym typeface="Canda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 name="Google Shape;15;p7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ndara"/>
                <a:ea typeface="Candara"/>
                <a:cs typeface="Candara"/>
                <a:sym typeface="Candara"/>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ndara"/>
                <a:ea typeface="Candara"/>
                <a:cs typeface="Candara"/>
                <a:sym typeface="Candara"/>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ndara"/>
                <a:ea typeface="Candara"/>
                <a:cs typeface="Candara"/>
                <a:sym typeface="Candar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ndara"/>
                <a:ea typeface="Candara"/>
                <a:cs typeface="Candara"/>
                <a:sym typeface="Candara"/>
              </a:defRPr>
            </a:lvl9pPr>
          </a:lstStyle>
          <a:p>
            <a:endParaRPr/>
          </a:p>
        </p:txBody>
      </p:sp>
      <p:sp>
        <p:nvSpPr>
          <p:cNvPr id="16" name="Google Shape;16;p7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7" name="Google Shape;17;p7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ndara"/>
                <a:ea typeface="Candara"/>
                <a:cs typeface="Candara"/>
                <a:sym typeface="Candara"/>
              </a:defRPr>
            </a:lvl1pPr>
            <a:lvl2pPr marR="0" lvl="1"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2pPr>
            <a:lvl3pPr marR="0" lvl="2"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3pPr>
            <a:lvl4pPr marR="0" lvl="3"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4pPr>
            <a:lvl5pPr marR="0" lvl="4"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5pPr>
            <a:lvl6pPr marR="0" lvl="5"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6pPr>
            <a:lvl7pPr marR="0" lvl="6"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7pPr>
            <a:lvl8pPr marR="0" lvl="7"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8pPr>
            <a:lvl9pPr marR="0" lvl="8" algn="l" rtl="0">
              <a:spcBef>
                <a:spcPts val="0"/>
              </a:spcBef>
              <a:spcAft>
                <a:spcPts val="0"/>
              </a:spcAft>
              <a:buSzPts val="1400"/>
              <a:buNone/>
              <a:defRPr sz="1800" b="0" i="0" u="none" strike="noStrike" cap="none">
                <a:solidFill>
                  <a:schemeClr val="dk1"/>
                </a:solidFill>
                <a:latin typeface="Candara"/>
                <a:ea typeface="Candara"/>
                <a:cs typeface="Candara"/>
                <a:sym typeface="Candara"/>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8" name="Google Shape;18;p7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ndara"/>
                <a:ea typeface="Candara"/>
                <a:cs typeface="Candara"/>
                <a:sym typeface="Candara"/>
              </a:defRPr>
            </a:lvl1pPr>
            <a:lvl2pPr marL="0" marR="0" lvl="1" indent="0" algn="r" rtl="0">
              <a:spcBef>
                <a:spcPts val="0"/>
              </a:spcBef>
              <a:buNone/>
              <a:defRPr sz="1200" b="0" i="0" u="none" strike="noStrike" cap="none">
                <a:solidFill>
                  <a:srgbClr val="888888"/>
                </a:solidFill>
                <a:latin typeface="Candara"/>
                <a:ea typeface="Candara"/>
                <a:cs typeface="Candara"/>
                <a:sym typeface="Candara"/>
              </a:defRPr>
            </a:lvl2pPr>
            <a:lvl3pPr marL="0" marR="0" lvl="2" indent="0" algn="r" rtl="0">
              <a:spcBef>
                <a:spcPts val="0"/>
              </a:spcBef>
              <a:buNone/>
              <a:defRPr sz="1200" b="0" i="0" u="none" strike="noStrike" cap="none">
                <a:solidFill>
                  <a:srgbClr val="888888"/>
                </a:solidFill>
                <a:latin typeface="Candara"/>
                <a:ea typeface="Candara"/>
                <a:cs typeface="Candara"/>
                <a:sym typeface="Candara"/>
              </a:defRPr>
            </a:lvl3pPr>
            <a:lvl4pPr marL="0" marR="0" lvl="3" indent="0" algn="r" rtl="0">
              <a:spcBef>
                <a:spcPts val="0"/>
              </a:spcBef>
              <a:buNone/>
              <a:defRPr sz="1200" b="0" i="0" u="none" strike="noStrike" cap="none">
                <a:solidFill>
                  <a:srgbClr val="888888"/>
                </a:solidFill>
                <a:latin typeface="Candara"/>
                <a:ea typeface="Candara"/>
                <a:cs typeface="Candara"/>
                <a:sym typeface="Candara"/>
              </a:defRPr>
            </a:lvl4pPr>
            <a:lvl5pPr marL="0" marR="0" lvl="4" indent="0" algn="r" rtl="0">
              <a:spcBef>
                <a:spcPts val="0"/>
              </a:spcBef>
              <a:buNone/>
              <a:defRPr sz="1200" b="0" i="0" u="none" strike="noStrike" cap="none">
                <a:solidFill>
                  <a:srgbClr val="888888"/>
                </a:solidFill>
                <a:latin typeface="Candara"/>
                <a:ea typeface="Candara"/>
                <a:cs typeface="Candara"/>
                <a:sym typeface="Candara"/>
              </a:defRPr>
            </a:lvl5pPr>
            <a:lvl6pPr marL="0" marR="0" lvl="5" indent="0" algn="r" rtl="0">
              <a:spcBef>
                <a:spcPts val="0"/>
              </a:spcBef>
              <a:buNone/>
              <a:defRPr sz="1200" b="0" i="0" u="none" strike="noStrike" cap="none">
                <a:solidFill>
                  <a:srgbClr val="888888"/>
                </a:solidFill>
                <a:latin typeface="Candara"/>
                <a:ea typeface="Candara"/>
                <a:cs typeface="Candara"/>
                <a:sym typeface="Candara"/>
              </a:defRPr>
            </a:lvl6pPr>
            <a:lvl7pPr marL="0" marR="0" lvl="6" indent="0" algn="r" rtl="0">
              <a:spcBef>
                <a:spcPts val="0"/>
              </a:spcBef>
              <a:buNone/>
              <a:defRPr sz="1200" b="0" i="0" u="none" strike="noStrike" cap="none">
                <a:solidFill>
                  <a:srgbClr val="888888"/>
                </a:solidFill>
                <a:latin typeface="Candara"/>
                <a:ea typeface="Candara"/>
                <a:cs typeface="Candara"/>
                <a:sym typeface="Candara"/>
              </a:defRPr>
            </a:lvl7pPr>
            <a:lvl8pPr marL="0" marR="0" lvl="7" indent="0" algn="r" rtl="0">
              <a:spcBef>
                <a:spcPts val="0"/>
              </a:spcBef>
              <a:buNone/>
              <a:defRPr sz="1200" b="0" i="0" u="none" strike="noStrike" cap="none">
                <a:solidFill>
                  <a:srgbClr val="888888"/>
                </a:solidFill>
                <a:latin typeface="Candara"/>
                <a:ea typeface="Candara"/>
                <a:cs typeface="Candara"/>
                <a:sym typeface="Candara"/>
              </a:defRPr>
            </a:lvl8pPr>
            <a:lvl9pPr marL="0" marR="0" lvl="8" indent="0" algn="r" rtl="0">
              <a:spcBef>
                <a:spcPts val="0"/>
              </a:spcBef>
              <a:buNone/>
              <a:defRPr sz="1200" b="0" i="0" u="none" strike="noStrike" cap="none">
                <a:solidFill>
                  <a:srgbClr val="888888"/>
                </a:solidFill>
                <a:latin typeface="Candara"/>
                <a:ea typeface="Candara"/>
                <a:cs typeface="Candara"/>
                <a:sym typeface="Candara"/>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‹Nº›</a:t>
            </a:fld>
            <a:endParaRPr kumimoji="0" sz="1200" b="0" i="0" u="none" strike="noStrike" kern="0" cap="none" spc="0" normalizeH="0" baseline="0" noProof="0" dirty="0">
              <a:ln>
                <a:noFill/>
              </a:ln>
              <a:solidFill>
                <a:srgbClr val="888888"/>
              </a:solidFill>
              <a:effectLst/>
              <a:uLnTx/>
              <a:uFillTx/>
              <a:latin typeface="Candara"/>
              <a:sym typeface="Candara"/>
            </a:endParaRPr>
          </a:p>
        </p:txBody>
      </p:sp>
      <p:sp>
        <p:nvSpPr>
          <p:cNvPr id="19" name="Google Shape;19;p73"/>
          <p:cNvSpPr/>
          <p:nvPr/>
        </p:nvSpPr>
        <p:spPr>
          <a:xfrm>
            <a:off x="0" y="1403690"/>
            <a:ext cx="9150350" cy="4498521"/>
          </a:xfrm>
          <a:prstGeom prst="rect">
            <a:avLst/>
          </a:prstGeom>
          <a:solidFill>
            <a:srgbClr val="F2F2F2">
              <a:alpha val="67843"/>
            </a:srgbClr>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050" b="0" i="0" u="none" strike="noStrike" kern="0" cap="none" spc="0" normalizeH="0" baseline="0" noProof="0" dirty="0">
              <a:ln>
                <a:noFill/>
              </a:ln>
              <a:solidFill>
                <a:srgbClr val="FFFFFF"/>
              </a:solidFill>
              <a:effectLst/>
              <a:uLnTx/>
              <a:uFillTx/>
              <a:latin typeface="Candara"/>
              <a:ea typeface="Candara"/>
              <a:cs typeface="Candara"/>
              <a:sym typeface="Candara"/>
            </a:endParaRPr>
          </a:p>
        </p:txBody>
      </p:sp>
    </p:spTree>
    <p:extLst>
      <p:ext uri="{BB962C8B-B14F-4D97-AF65-F5344CB8AC3E}">
        <p14:creationId xmlns:p14="http://schemas.microsoft.com/office/powerpoint/2010/main" val="1778243664"/>
      </p:ext>
    </p:extLst>
  </p:cSld>
  <p:clrMap bg1="lt1" tx1="dk1" bg2="dk2" tx2="lt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userDrawn="1"/>
        </p:nvPicPr>
        <p:blipFill rotWithShape="1">
          <a:blip r:embed="rId1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18"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19">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1290425"/>
      </p:ext>
    </p:extLst>
  </p:cSld>
  <p:clrMap bg1="lt1" tx1="dk1" bg2="lt2" tx2="dk2" accent1="accent1" accent2="accent2" accent3="accent3" accent4="accent4" accent5="accent5" accent6="accent6" hlink="hlink" folHlink="folHlink"/>
  <p:sldLayoutIdLst>
    <p:sldLayoutId id="2147483694" r:id="rId1"/>
    <p:sldLayoutId id="2147483817" r:id="rId2"/>
    <p:sldLayoutId id="2147483818"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srcRect/>
          <a:stretch>
            <a:fillRect/>
          </a:stretch>
        </a:blipFill>
        <a:effectLst/>
      </p:bgPr>
    </p:bg>
    <p:spTree>
      <p:nvGrpSpPr>
        <p:cNvPr id="1" name=""/>
        <p:cNvGrpSpPr/>
        <p:nvPr/>
      </p:nvGrpSpPr>
      <p:grpSpPr>
        <a:xfrm>
          <a:off x="0" y="0"/>
          <a:ext cx="0" cy="0"/>
          <a:chOff x="0" y="0"/>
          <a:chExt cx="0" cy="0"/>
        </a:xfrm>
      </p:grpSpPr>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pic>
        <p:nvPicPr>
          <p:cNvPr id="7" name="Imagen 6"/>
          <p:cNvPicPr>
            <a:picLocks noChangeAspect="1"/>
          </p:cNvPicPr>
          <p:nvPr/>
        </p:nvPicPr>
        <p:blipFill>
          <a:blip r:embed="rId9"/>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0" y="1403690"/>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205362396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2" r:id="rId4"/>
    <p:sldLayoutId id="2147483737" r:id="rId5"/>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58000"/>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a:ln>
            <a:noFill/>
          </a:ln>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6" cstate="print">
            <a:extLst>
              <a:ext uri="{28A0092B-C50C-407E-A947-70E740481C1C}">
                <a14:useLocalDpi xmlns:a14="http://schemas.microsoft.com/office/drawing/2010/main" val="0"/>
              </a:ext>
            </a:extLst>
          </a:blip>
          <a:srcRect t="8645" b="10644"/>
          <a:stretch/>
        </p:blipFill>
        <p:spPr>
          <a:xfrm>
            <a:off x="0" y="0"/>
            <a:ext cx="1719618" cy="559664"/>
          </a:xfrm>
          <a:prstGeom prst="rect">
            <a:avLst/>
          </a:prstGeom>
        </p:spPr>
      </p:pic>
      <p:sp>
        <p:nvSpPr>
          <p:cNvPr id="11" name="2055 Rectángulo"/>
          <p:cNvSpPr/>
          <p:nvPr/>
        </p:nvSpPr>
        <p:spPr>
          <a:xfrm>
            <a:off x="1719618" y="1"/>
            <a:ext cx="7424383" cy="55966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19618" y="1"/>
            <a:ext cx="7424380" cy="559664"/>
          </a:xfrm>
          <a:prstGeom prst="rect">
            <a:avLst/>
          </a:prstGeom>
          <a:ln>
            <a:noFill/>
          </a:ln>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7">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777285"/>
            <a:ext cx="843027" cy="944189"/>
          </a:xfrm>
          <a:prstGeom prst="rect">
            <a:avLst/>
          </a:prstGeom>
        </p:spPr>
      </p:pic>
    </p:spTree>
    <p:extLst>
      <p:ext uri="{BB962C8B-B14F-4D97-AF65-F5344CB8AC3E}">
        <p14:creationId xmlns:p14="http://schemas.microsoft.com/office/powerpoint/2010/main" val="109086530"/>
      </p:ext>
    </p:extLst>
  </p:cSld>
  <p:clrMap bg1="lt1" tx1="dk1" bg2="lt2" tx2="dk2" accent1="accent1" accent2="accent2" accent3="accent3" accent4="accent4" accent5="accent5" accent6="accent6" hlink="hlink" folHlink="folHlink"/>
  <p:sldLayoutIdLst>
    <p:sldLayoutId id="2147483704" r:id="rId1"/>
    <p:sldLayoutId id="2147483740" r:id="rId2"/>
    <p:sldLayoutId id="2147483741" r:id="rId3"/>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a:ln>
            <a:noFill/>
          </a:ln>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388901" y="7184"/>
            <a:ext cx="755099" cy="830199"/>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92322" y="-2"/>
            <a:ext cx="6696578" cy="5604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a:ln>
            <a:noFill/>
          </a:ln>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792" b="9657"/>
          <a:stretch/>
        </p:blipFill>
        <p:spPr>
          <a:xfrm>
            <a:off x="-1" y="-1"/>
            <a:ext cx="1692323" cy="560411"/>
          </a:xfrm>
          <a:prstGeom prst="rect">
            <a:avLst/>
          </a:prstGeom>
        </p:spPr>
      </p:pic>
      <p:sp>
        <p:nvSpPr>
          <p:cNvPr id="39" name="2 Rectángulo"/>
          <p:cNvSpPr/>
          <p:nvPr/>
        </p:nvSpPr>
        <p:spPr>
          <a:xfrm>
            <a:off x="30186" y="1791506"/>
            <a:ext cx="912945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573373930"/>
      </p:ext>
    </p:extLst>
  </p:cSld>
  <p:clrMap bg1="lt1" tx1="dk1" bg2="lt2" tx2="dk2" accent1="accent1" accent2="accent2" accent3="accent3" accent4="accent4" accent5="accent5" accent6="accent6" hlink="hlink" folHlink="folHlink"/>
  <p:sldLayoutIdLst>
    <p:sldLayoutId id="2147483706" r:id="rId1"/>
    <p:sldLayoutId id="2147483798"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705970" y="-2"/>
            <a:ext cx="6733695" cy="54591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4"/>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5" cstate="print">
            <a:extLst>
              <a:ext uri="{28A0092B-C50C-407E-A947-70E740481C1C}">
                <a14:useLocalDpi xmlns:a14="http://schemas.microsoft.com/office/drawing/2010/main" val="0"/>
              </a:ext>
            </a:extLst>
          </a:blip>
          <a:srcRect t="8639" b="10291"/>
          <a:stretch/>
        </p:blipFill>
        <p:spPr>
          <a:xfrm>
            <a:off x="1" y="-1"/>
            <a:ext cx="1705970" cy="545911"/>
          </a:xfrm>
          <a:prstGeom prst="rect">
            <a:avLst/>
          </a:prstGeom>
        </p:spPr>
      </p:pic>
      <p:sp>
        <p:nvSpPr>
          <p:cNvPr id="11"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userDrawn="1"/>
        </p:nvPicPr>
        <p:blipFill rotWithShape="1">
          <a:blip r:embed="rId6">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1965195"/>
      </p:ext>
    </p:extLst>
  </p:cSld>
  <p:clrMap bg1="lt1" tx1="dk1" bg2="lt2" tx2="dk2" accent1="accent1" accent2="accent2" accent3="accent3" accent4="accent4" accent5="accent5" accent6="accent6" hlink="hlink" folHlink="folHlink"/>
  <p:sldLayoutIdLst>
    <p:sldLayoutId id="2147483708" r:id="rId1"/>
    <p:sldLayoutId id="2147483736" r:id="rId2"/>
  </p:sldLayoutIdLst>
  <p:timing>
    <p:tnLst>
      <p:par>
        <p:cTn id="1" dur="indefinite" restart="never" nodeType="tmRoot"/>
      </p:par>
    </p:tnLst>
  </p:timing>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7"/>
          <a:stretch>
            <a:fillRect/>
          </a:stretch>
        </p:blipFill>
        <p:spPr>
          <a:xfrm>
            <a:off x="-3445" y="1968881"/>
            <a:ext cx="9150889" cy="2920237"/>
          </a:xfrm>
          <a:prstGeom prst="rect">
            <a:avLst/>
          </a:prstGeom>
        </p:spPr>
      </p:pic>
      <p:pic>
        <p:nvPicPr>
          <p:cNvPr id="10" name="Imagen 9"/>
          <p:cNvPicPr>
            <a:picLocks noChangeAspect="1"/>
          </p:cNvPicPr>
          <p:nvPr/>
        </p:nvPicPr>
        <p:blipFill>
          <a:blip r:embed="rId8"/>
          <a:stretch>
            <a:fillRect/>
          </a:stretch>
        </p:blipFill>
        <p:spPr>
          <a:xfrm>
            <a:off x="5967748" y="1683446"/>
            <a:ext cx="2719052" cy="3670110"/>
          </a:xfrm>
          <a:prstGeom prst="rect">
            <a:avLst/>
          </a:prstGeom>
        </p:spPr>
      </p:pic>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11" name="Imagen 10"/>
          <p:cNvPicPr>
            <a:picLocks noChangeAspect="1"/>
          </p:cNvPicPr>
          <p:nvPr userDrawn="1"/>
        </p:nvPicPr>
        <p:blipFill>
          <a:blip r:embed="rId8"/>
          <a:stretch>
            <a:fillRect/>
          </a:stretch>
        </p:blipFill>
        <p:spPr>
          <a:xfrm>
            <a:off x="5967748" y="1683446"/>
            <a:ext cx="2719052" cy="3670110"/>
          </a:xfrm>
          <a:prstGeom prst="rect">
            <a:avLst/>
          </a:prstGeom>
        </p:spPr>
      </p:pic>
      <p:sp>
        <p:nvSpPr>
          <p:cNvPr id="12" name="41 Rectángulo"/>
          <p:cNvSpPr/>
          <p:nvPr userDrawn="1"/>
        </p:nvSpPr>
        <p:spPr>
          <a:xfrm>
            <a:off x="-6351" y="1294831"/>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smtClean="0">
              <a:solidFill>
                <a:schemeClr val="bg1"/>
              </a:solidFill>
            </a:endParaRPr>
          </a:p>
        </p:txBody>
      </p:sp>
    </p:spTree>
    <p:extLst>
      <p:ext uri="{BB962C8B-B14F-4D97-AF65-F5344CB8AC3E}">
        <p14:creationId xmlns:p14="http://schemas.microsoft.com/office/powerpoint/2010/main" val="75541766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 y="0"/>
            <a:ext cx="9143999" cy="6870357"/>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57200" y="1239486"/>
            <a:ext cx="8229600" cy="4525963"/>
          </a:xfrm>
          <a:prstGeom prst="rect">
            <a:avLst/>
          </a:prstGeom>
        </p:spPr>
        <p:txBody>
          <a:bodyPr vert="horz" lIns="91440" tIns="45720" rIns="91440" bIns="45720" rtlCol="0">
            <a:normAutofit/>
          </a:body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0"/>
            <a:ext cx="1705970" cy="583474"/>
          </a:xfrm>
          <a:prstGeom prst="rect">
            <a:avLst/>
          </a:prstGeom>
          <a:ln>
            <a:noFill/>
          </a:ln>
        </p:spPr>
      </p:pic>
      <p:sp>
        <p:nvSpPr>
          <p:cNvPr id="11" name="2055 Rectángulo"/>
          <p:cNvSpPr/>
          <p:nvPr/>
        </p:nvSpPr>
        <p:spPr>
          <a:xfrm>
            <a:off x="1705971" y="1"/>
            <a:ext cx="7438029" cy="58347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5971" y="0"/>
            <a:ext cx="7438027" cy="583474"/>
          </a:xfrm>
          <a:prstGeom prst="rect">
            <a:avLst/>
          </a:prstGeom>
        </p:spPr>
        <p:txBody>
          <a:bodyPr vert="horz" lIns="91440" tIns="45720" rIns="91440" bIns="45720" rtlCol="0" anchor="ctr">
            <a:noAutofit/>
          </a:bodyPr>
          <a:lstStyle/>
          <a:p>
            <a:r>
              <a:rPr lang="es-ES" dirty="0" smtClean="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2" y="5791125"/>
            <a:ext cx="830670" cy="930350"/>
          </a:xfrm>
          <a:prstGeom prst="rect">
            <a:avLst/>
          </a:prstGeom>
        </p:spPr>
      </p:pic>
    </p:spTree>
    <p:extLst>
      <p:ext uri="{BB962C8B-B14F-4D97-AF65-F5344CB8AC3E}">
        <p14:creationId xmlns:p14="http://schemas.microsoft.com/office/powerpoint/2010/main" val="4178876599"/>
      </p:ext>
    </p:extLst>
  </p:cSld>
  <p:clrMap bg1="lt1" tx1="dk1" bg2="lt2" tx2="dk2" accent1="accent1" accent2="accent2" accent3="accent3" accent4="accent4" accent5="accent5" accent6="accent6" hlink="hlink" folHlink="folHlink"/>
  <p:sldLayoutIdLst>
    <p:sldLayoutId id="2147483716" r:id="rId1"/>
    <p:sldLayoutId id="2147483734" r:id="rId2"/>
  </p:sldLayoutIdLst>
  <p:timing>
    <p:tnLst>
      <p:par>
        <p:cTn id="1" dur="indefinite" restart="never" nodeType="tmRoot"/>
      </p:par>
    </p:tnLst>
  </p:timing>
  <p:hf hdr="0" ftr="0" dt="0"/>
  <p:txStyles>
    <p:titleStyle>
      <a:lvl1pPr algn="ctr" defTabSz="457200" rtl="0" eaLnBrk="1" latinLnBrk="0" hangingPunct="1">
        <a:spcBef>
          <a:spcPct val="0"/>
        </a:spcBef>
        <a:buNone/>
        <a:defRPr sz="2400" kern="1200">
          <a:solidFill>
            <a:schemeClr val="bg1">
              <a:lumMod val="9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57.xml"/><Relationship Id="rId5" Type="http://schemas.openxmlformats.org/officeDocument/2006/relationships/image" Target="../media/image29.emf"/><Relationship Id="rId4" Type="http://schemas.openxmlformats.org/officeDocument/2006/relationships/image" Target="../media/image28.emf"/></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slideLayout" Target="../slideLayouts/slideLayout5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9.xml"/><Relationship Id="rId5" Type="http://schemas.openxmlformats.org/officeDocument/2006/relationships/image" Target="../media/image39.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5.png"/><Relationship Id="rId2" Type="http://schemas.openxmlformats.org/officeDocument/2006/relationships/image" Target="../media/image40.emf"/><Relationship Id="rId1" Type="http://schemas.openxmlformats.org/officeDocument/2006/relationships/slideLayout" Target="../slideLayouts/slideLayout59.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slide" Target="slide5.xml"/><Relationship Id="rId7" Type="http://schemas.openxmlformats.org/officeDocument/2006/relationships/slide" Target="slide57.xml"/><Relationship Id="rId2" Type="http://schemas.openxmlformats.org/officeDocument/2006/relationships/slide" Target="slide3.xml"/><Relationship Id="rId1" Type="http://schemas.openxmlformats.org/officeDocument/2006/relationships/slideLayout" Target="../slideLayouts/slideLayout56.xml"/><Relationship Id="rId6" Type="http://schemas.openxmlformats.org/officeDocument/2006/relationships/slide" Target="slide44.xml"/><Relationship Id="rId11" Type="http://schemas.openxmlformats.org/officeDocument/2006/relationships/slide" Target="slide67.xml"/><Relationship Id="rId5" Type="http://schemas.openxmlformats.org/officeDocument/2006/relationships/slide" Target="slide39.xml"/><Relationship Id="rId10" Type="http://schemas.openxmlformats.org/officeDocument/2006/relationships/slide" Target="slide65.xml"/><Relationship Id="rId4" Type="http://schemas.openxmlformats.org/officeDocument/2006/relationships/slide" Target="slide15.xml"/><Relationship Id="rId9" Type="http://schemas.openxmlformats.org/officeDocument/2006/relationships/slide" Target="slide62.xml"/></Relationships>
</file>

<file path=ppt/slides/_rels/slide20.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59.xml"/></Relationships>
</file>

<file path=ppt/slides/_rels/slide22.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59.xml"/></Relationships>
</file>

<file path=ppt/slides/_rels/slide23.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59.xml"/></Relationships>
</file>

<file path=ppt/slides/_rels/slide2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59.xml"/></Relationships>
</file>

<file path=ppt/slides/_rels/slide26.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59.xml"/></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1.-%20Cuadro%20de%20Pensionados%20Efectos%20Diciembre%202020.pdf" TargetMode="External"/><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58.xml"/></Relationships>
</file>

<file path=ppt/slides/_rels/slide31.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58.xml"/></Relationships>
</file>

<file path=ppt/slides/_rels/slide32.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8.xml"/></Relationships>
</file>

<file path=ppt/slides/_rels/slide33.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58.xml"/></Relationships>
</file>

<file path=ppt/slides/_rels/slide34.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58.xml"/></Relationships>
</file>

<file path=ppt/slides/_rels/slide35.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58.xml"/></Relationships>
</file>

<file path=ppt/slides/_rels/slide36.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58.xml"/></Relationships>
</file>

<file path=ppt/slides/_rels/slide38.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5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8" Type="http://schemas.openxmlformats.org/officeDocument/2006/relationships/hyperlink" Target="5.-%20Comparativo%20altas%20y%20bajas%20enero-octubre%202020.pptx" TargetMode="External"/><Relationship Id="rId3" Type="http://schemas.openxmlformats.org/officeDocument/2006/relationships/hyperlink" Target="3.-%20Distribuci&#243;n%20de%20Afiliados%20y%20Pensionados.pptx" TargetMode="External"/><Relationship Id="rId7" Type="http://schemas.openxmlformats.org/officeDocument/2006/relationships/hyperlink" Target="2.-%20Mayores%20a%2050,000%20efectos%20Diciembre%202020.pptx" TargetMode="External"/><Relationship Id="rId2" Type="http://schemas.openxmlformats.org/officeDocument/2006/relationships/image" Target="../media/image18.emf"/><Relationship Id="rId1" Type="http://schemas.openxmlformats.org/officeDocument/2006/relationships/slideLayout" Target="../slideLayouts/slideLayout57.xml"/><Relationship Id="rId6" Type="http://schemas.openxmlformats.org/officeDocument/2006/relationships/image" Target="../media/image20.png"/><Relationship Id="rId5" Type="http://schemas.openxmlformats.org/officeDocument/2006/relationships/hyperlink" Target="4.-%20Altas%20y%20Bajas%20de%20Pensionados%20Octubre%202020.xlsx" TargetMode="External"/><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chart" Target="../charts/chart1.xml"/><Relationship Id="rId1" Type="http://schemas.openxmlformats.org/officeDocument/2006/relationships/slideLayout" Target="../slideLayouts/slideLayout58.xml"/></Relationships>
</file>

<file path=ppt/slides/_rels/slide4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58.xml"/></Relationships>
</file>

<file path=ppt/slides/_rels/slide42.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emf"/><Relationship Id="rId1" Type="http://schemas.openxmlformats.org/officeDocument/2006/relationships/slideLayout" Target="../slideLayouts/slideLayout58.xml"/></Relationships>
</file>

<file path=ppt/slides/_rels/slide43.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58.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8.-%20Presupuesto%202021/@Presupuesto%202021%20VF.pdf" TargetMode="External"/><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hyperlink" Target="file:///C:\Users\MGonzalezM\Desktop\CONSEJO%20DIRECTIVO\Consejo%20Directivo%202020\11.%20Sesi&#243;n%20de%20Consejo%20Directivo%20Noviembre%202020\8.-%20Presupuesto%202021\I.%20Presupuesto%20de%20Ingresos%202021.pdf" TargetMode="External"/><Relationship Id="rId2" Type="http://schemas.openxmlformats.org/officeDocument/2006/relationships/image" Target="../media/image71.emf"/><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0.xml.rels><?xml version="1.0" encoding="UTF-8" standalone="yes"?>
<Relationships xmlns="http://schemas.openxmlformats.org/package/2006/relationships"><Relationship Id="rId3" Type="http://schemas.openxmlformats.org/officeDocument/2006/relationships/hyperlink" Target="file:///C:\Users\MGonzalezM\Desktop\CONSEJO%20DIRECTIVO\Consejo%20Directivo%202020\11.%20Sesi&#243;n%20de%20Consejo%20Directivo%20Noviembre%202020\8.-%20Presupuesto%202021\II.%20Presupuesto%20de%20Egresos%202021.pdf" TargetMode="External"/><Relationship Id="rId2" Type="http://schemas.openxmlformats.org/officeDocument/2006/relationships/image" Target="../media/image72.emf"/><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3.xml.rels><?xml version="1.0" encoding="UTF-8" standalone="yes"?>
<Relationships xmlns="http://schemas.openxmlformats.org/package/2006/relationships"><Relationship Id="rId2" Type="http://schemas.openxmlformats.org/officeDocument/2006/relationships/hyperlink" Target="file:///C:\Users\MGonzalezM\Desktop\CONSEJO%20DIRECTIVO\Consejo%20Directivo%202020\11.%20Sesi&#243;n%20de%20Consejo%20Directivo%20Noviembre%202020\8.-%20Presupuesto%202021\III.%20Estructura%20Program&#225;tica%202021.pdf" TargetMode="External"/><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3" Type="http://schemas.openxmlformats.org/officeDocument/2006/relationships/hyperlink" Target="file:///C:\Users\MGonzalezM\Desktop\CONSEJO%20DIRECTIVO\Consejo%20Directivo%202020\11.%20Sesi&#243;n%20de%20Consejo%20Directivo%20Noviembre%202020\8.-%20Presupuesto%202021\IV.%20MIR&#180;s%202021.pdf" TargetMode="External"/><Relationship Id="rId2" Type="http://schemas.openxmlformats.org/officeDocument/2006/relationships/image" Target="../media/image73.emf"/><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6.xml.rels><?xml version="1.0" encoding="UTF-8" standalone="yes"?>
<Relationships xmlns="http://schemas.openxmlformats.org/package/2006/relationships"><Relationship Id="rId3" Type="http://schemas.openxmlformats.org/officeDocument/2006/relationships/hyperlink" Target="file:///C:\Users\MGonzalezM\Desktop\CONSEJO%20DIRECTIVO\Consejo%20Directivo%202020\11.%20Sesi&#243;n%20de%20Consejo%20Directivo%20Noviembre%202020\8.-%20Presupuesto%202021\VI.%20Plantilla%20de%20Personal%202021.pdf" TargetMode="External"/><Relationship Id="rId2" Type="http://schemas.openxmlformats.org/officeDocument/2006/relationships/hyperlink" Target="file:///C:\Users\MGonzalezM\Desktop\CONSEJO%20DIRECTIVO\Consejo%20Directivo%202020\11.%20Sesi&#243;n%20de%20Consejo%20Directivo%20Noviembre%202020\8.-%20Presupuesto%202021\VI.%20Organigrama%202021.pdf" TargetMode="External"/><Relationship Id="rId1" Type="http://schemas.openxmlformats.org/officeDocument/2006/relationships/slideLayout" Target="../slideLayouts/slideLayout26.xml"/><Relationship Id="rId4" Type="http://schemas.openxmlformats.org/officeDocument/2006/relationships/hyperlink" Target="file:///C:\Users\MGonzalezM\Desktop\CONSEJO%20DIRECTIVO\Consejo%20Directivo%202020\11.%20Sesi&#243;n%20de%20Consejo%20Directivo%20Noviembre%202020\8.-%20Presupuesto%202021\VII.%20Programa%20Anual%20de%20Adquisiciones%202021.pdf" TargetMode="Externa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hyperlink" Target="9.1.-%20Gastos%20pendientes%20de%20aplicaci&#243;n%20presupuestal.xlsx" TargetMode="External"/><Relationship Id="rId2" Type="http://schemas.openxmlformats.org/officeDocument/2006/relationships/image" Target="../media/image74.emf"/><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hyperlink" Target="6.-%20Reserva%20T&#233;cnica%20del%20IPEJAL%20a%20corte%20de%20Octubre%202020.pptx" TargetMode="External"/><Relationship Id="rId2" Type="http://schemas.openxmlformats.org/officeDocument/2006/relationships/image" Target="../media/image21.emf"/><Relationship Id="rId1" Type="http://schemas.openxmlformats.org/officeDocument/2006/relationships/slideLayout" Target="../slideLayouts/slideLayout58.xml"/><Relationship Id="rId5" Type="http://schemas.openxmlformats.org/officeDocument/2006/relationships/hyperlink" Target="7.-%20Resumen%20Ejecutivo%20Octubre%202020.xlsx" TargetMode="External"/><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10.-%202020%2012%2003%20DPVI-216-2020%20Aumento%20de%20Rentas.pdf" TargetMode="External"/><Relationship Id="rId1" Type="http://schemas.openxmlformats.org/officeDocument/2006/relationships/slideLayout" Target="../slideLayouts/slideLayout2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11.%202020%2011%2003%20DPVI-179-2020%20-%20Pago%20Predial%20GVA%20Virgo.pdf" TargetMode="External"/><Relationship Id="rId1" Type="http://schemas.openxmlformats.org/officeDocument/2006/relationships/slideLayout" Target="../slideLayouts/slideLayout27.xml"/><Relationship Id="rId4" Type="http://schemas.openxmlformats.org/officeDocument/2006/relationships/hyperlink" Target="11.1%202020%2009%2010%20DPVI-150-2020%20-%20Pago%20Predial%20GVA%20Virgo%20anexo.pdf" TargetMode="External"/></Relationships>
</file>

<file path=ppt/slides/_rels/slide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1"/>
          <p:cNvSpPr txBox="1"/>
          <p:nvPr/>
        </p:nvSpPr>
        <p:spPr>
          <a:xfrm>
            <a:off x="549565" y="2179407"/>
            <a:ext cx="8007824" cy="1909312"/>
          </a:xfrm>
          <a:prstGeom prst="rect">
            <a:avLst/>
          </a:prstGeom>
          <a:noFill/>
          <a:ln>
            <a:noFill/>
          </a:ln>
        </p:spPr>
        <p:txBody>
          <a:bodyPr spcFirstLastPara="1" wrap="square" lIns="91425" tIns="45700" rIns="91425" bIns="45700" anchor="t" anchorCtr="0">
            <a:normAutofit/>
          </a:bodyPr>
          <a:lstStyle/>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Sesión Ordinaria</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71463" marR="0" lvl="0" indent="0" algn="ctr" defTabSz="914400" rtl="0" eaLnBrk="1" fontAlgn="auto" latinLnBrk="0" hangingPunct="1">
              <a:lnSpc>
                <a:spcPct val="100000"/>
              </a:lnSpc>
              <a:spcBef>
                <a:spcPts val="0"/>
              </a:spcBef>
              <a:spcAft>
                <a:spcPts val="0"/>
              </a:spcAft>
              <a:buClr>
                <a:srgbClr val="595959"/>
              </a:buClr>
              <a:buSzPts val="4800"/>
              <a:buFont typeface="Candara"/>
              <a:buNone/>
              <a:tabLst/>
              <a:defRPr/>
            </a:pPr>
            <a:r>
              <a:rPr kumimoji="0" lang="es-MX" sz="4800" b="1" i="0" u="none" strike="noStrike" kern="0" cap="none" spc="0" normalizeH="0" baseline="0" noProof="0" dirty="0">
                <a:ln>
                  <a:noFill/>
                </a:ln>
                <a:solidFill>
                  <a:srgbClr val="595959"/>
                </a:solidFill>
                <a:effectLst/>
                <a:uLnTx/>
                <a:uFillTx/>
                <a:latin typeface="Candara"/>
                <a:ea typeface="Candara"/>
                <a:cs typeface="Candara"/>
                <a:sym typeface="Candara"/>
              </a:rPr>
              <a:t>de Consejo Directivo</a:t>
            </a:r>
            <a:endParaRPr kumimoji="0" sz="4800" b="0" i="0" u="none" strike="noStrike" kern="0" cap="none" spc="0" normalizeH="0" baseline="0" noProof="0" dirty="0">
              <a:ln>
                <a:noFill/>
              </a:ln>
              <a:solidFill>
                <a:srgbClr val="595959"/>
              </a:solidFill>
              <a:effectLst/>
              <a:uLnTx/>
              <a:uFillTx/>
              <a:latin typeface="Candara"/>
              <a:ea typeface="Candara"/>
              <a:cs typeface="Candara"/>
              <a:sym typeface="Candara"/>
            </a:endParaRPr>
          </a:p>
        </p:txBody>
      </p:sp>
      <p:sp>
        <p:nvSpPr>
          <p:cNvPr id="476" name="Google Shape;476;p1"/>
          <p:cNvSpPr txBox="1"/>
          <p:nvPr/>
        </p:nvSpPr>
        <p:spPr>
          <a:xfrm>
            <a:off x="1353077" y="3538197"/>
            <a:ext cx="6400800" cy="17526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2800"/>
              <a:buFont typeface="Arial"/>
              <a:buNone/>
              <a:tabLst/>
              <a:defRPr/>
            </a:pPr>
            <a:endParaRPr kumimoji="0" sz="2800" b="1" i="0" u="none" strike="noStrike" kern="0" cap="none" spc="0" normalizeH="0" baseline="0" noProof="0" dirty="0">
              <a:ln>
                <a:noFill/>
              </a:ln>
              <a:solidFill>
                <a:srgbClr val="7F7F7F"/>
              </a:solidFill>
              <a:effectLst/>
              <a:uLnTx/>
              <a:uFillTx/>
              <a:latin typeface="Candara"/>
              <a:ea typeface="Candara"/>
              <a:cs typeface="Candara"/>
              <a:sym typeface="Candara"/>
            </a:endParaRPr>
          </a:p>
          <a:p>
            <a:pPr marL="0" marR="0" lvl="0" indent="0" algn="ctr" defTabSz="914400" rtl="0" eaLnBrk="1" fontAlgn="auto" latinLnBrk="0" hangingPunct="1">
              <a:lnSpc>
                <a:spcPct val="100000"/>
              </a:lnSpc>
              <a:spcBef>
                <a:spcPts val="560"/>
              </a:spcBef>
              <a:spcAft>
                <a:spcPts val="0"/>
              </a:spcAft>
              <a:buClr>
                <a:srgbClr val="7F7F7F"/>
              </a:buClr>
              <a:buSzPts val="2800"/>
              <a:buFont typeface="Candara"/>
              <a:buNone/>
              <a:tabLst/>
              <a:defRPr/>
            </a:pPr>
            <a:r>
              <a:rPr kumimoji="0" lang="es-MX" sz="2800" b="1" i="0" u="none" strike="noStrike" kern="0" cap="none" spc="0" normalizeH="0" baseline="0" noProof="0" dirty="0" smtClean="0">
                <a:ln>
                  <a:noFill/>
                </a:ln>
                <a:solidFill>
                  <a:srgbClr val="7F7F7F"/>
                </a:solidFill>
                <a:effectLst/>
                <a:uLnTx/>
                <a:uFillTx/>
                <a:latin typeface="Candara"/>
                <a:ea typeface="Candara"/>
                <a:cs typeface="Candara"/>
                <a:sym typeface="Candara"/>
              </a:rPr>
              <a:t>11/ </a:t>
            </a:r>
            <a:r>
              <a:rPr kumimoji="0" lang="es-MX" sz="2800" b="1" i="0" u="none" strike="noStrike" kern="0" cap="none" spc="0" normalizeH="0" baseline="0" noProof="0" dirty="0">
                <a:ln>
                  <a:noFill/>
                </a:ln>
                <a:solidFill>
                  <a:srgbClr val="7F7F7F"/>
                </a:solidFill>
                <a:effectLst/>
                <a:uLnTx/>
                <a:uFillTx/>
                <a:latin typeface="Candara"/>
                <a:ea typeface="Candara"/>
                <a:cs typeface="Candara"/>
                <a:sym typeface="Candara"/>
              </a:rPr>
              <a:t>2020</a:t>
            </a:r>
            <a:endParaRPr kumimoji="0" sz="2800" b="0" i="0" u="none" strike="noStrike" kern="0" cap="none" spc="0" normalizeH="0" baseline="0" noProof="0" dirty="0">
              <a:ln>
                <a:noFill/>
              </a:ln>
              <a:solidFill>
                <a:srgbClr val="7F7F7F"/>
              </a:solidFill>
              <a:effectLst/>
              <a:uLnTx/>
              <a:uFillTx/>
              <a:latin typeface="Candara"/>
              <a:ea typeface="Candara"/>
              <a:cs typeface="Candara"/>
              <a:sym typeface="Candara"/>
            </a:endParaRPr>
          </a:p>
        </p:txBody>
      </p:sp>
      <p:sp>
        <p:nvSpPr>
          <p:cNvPr id="477" name="Google Shape;477;p1"/>
          <p:cNvSpPr txBox="1">
            <a:spLocks noGrp="1"/>
          </p:cNvSpPr>
          <p:nvPr>
            <p:ph type="sldNum" idx="12"/>
          </p:nvPr>
        </p:nvSpPr>
        <p:spPr>
          <a:xfrm>
            <a:off x="6908042" y="6339196"/>
            <a:ext cx="21336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s-MX" sz="1200" b="0" i="0" u="none" strike="noStrike" kern="0" cap="none" spc="0" normalizeH="0" baseline="0" noProof="0">
                <a:ln>
                  <a:noFill/>
                </a:ln>
                <a:solidFill>
                  <a:srgbClr val="888888"/>
                </a:solidFill>
                <a:effectLst/>
                <a:uLnTx/>
                <a:uFillTx/>
                <a:latin typeface="Candara"/>
                <a:sym typeface="Candara"/>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0</a:t>
            </a:fld>
            <a:endParaRPr kumimoji="0" sz="1200" b="0" i="0" u="none" strike="noStrike" kern="0" cap="none" spc="0" normalizeH="0" baseline="0" noProof="0" dirty="0">
              <a:ln>
                <a:noFill/>
              </a:ln>
              <a:solidFill>
                <a:srgbClr val="888888"/>
              </a:solidFill>
              <a:effectLst/>
              <a:uLnTx/>
              <a:uFillTx/>
              <a:latin typeface="Candara"/>
              <a:sym typeface="Candara"/>
            </a:endParaRPr>
          </a:p>
        </p:txBody>
      </p:sp>
    </p:spTree>
    <p:extLst>
      <p:ext uri="{BB962C8B-B14F-4D97-AF65-F5344CB8AC3E}">
        <p14:creationId xmlns:p14="http://schemas.microsoft.com/office/powerpoint/2010/main" val="3528115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725769" y="-27249"/>
            <a:ext cx="6673164"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Financieros</a:t>
            </a:r>
          </a:p>
          <a:p>
            <a:pPr algn="ctr"/>
            <a:r>
              <a:rPr lang="es-MX" sz="2400" b="1" dirty="0" smtClean="0">
                <a:solidFill>
                  <a:schemeClr val="bg1"/>
                </a:solidFill>
                <a:latin typeface="+mj-lt"/>
                <a:cs typeface="Arial" panose="020B0604020202020204" pitchFamily="34" charset="0"/>
              </a:rPr>
              <a:t> Octubre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9</a:t>
            </a:fld>
            <a:endParaRPr lang="es-MX" dirty="0"/>
          </a:p>
        </p:txBody>
      </p:sp>
      <p:sp>
        <p:nvSpPr>
          <p:cNvPr id="10" name="CuadroTexto 9"/>
          <p:cNvSpPr txBox="1"/>
          <p:nvPr/>
        </p:nvSpPr>
        <p:spPr>
          <a:xfrm>
            <a:off x="313864" y="758177"/>
            <a:ext cx="3690577" cy="400110"/>
          </a:xfrm>
          <a:prstGeom prst="rect">
            <a:avLst/>
          </a:prstGeom>
          <a:noFill/>
        </p:spPr>
        <p:txBody>
          <a:bodyPr wrap="square" rtlCol="0">
            <a:spAutoFit/>
          </a:bodyPr>
          <a:lstStyle/>
          <a:p>
            <a:r>
              <a:rPr lang="es-MX" sz="2000" b="1" dirty="0" smtClean="0">
                <a:solidFill>
                  <a:schemeClr val="bg1">
                    <a:lumMod val="50000"/>
                  </a:schemeClr>
                </a:solidFill>
              </a:rPr>
              <a:t>PASIVO Y PATRIMONIO</a:t>
            </a:r>
            <a:endParaRPr lang="es-MX" sz="2000" b="1" dirty="0">
              <a:solidFill>
                <a:schemeClr val="bg1">
                  <a:lumMod val="50000"/>
                </a:schemeClr>
              </a:solidFill>
            </a:endParaRPr>
          </a:p>
        </p:txBody>
      </p:sp>
      <p:sp>
        <p:nvSpPr>
          <p:cNvPr id="7" name="Marcador de texto 3"/>
          <p:cNvSpPr txBox="1">
            <a:spLocks/>
          </p:cNvSpPr>
          <p:nvPr/>
        </p:nvSpPr>
        <p:spPr>
          <a:xfrm>
            <a:off x="105242" y="1253213"/>
            <a:ext cx="8648700" cy="49403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s-MX" sz="1800" b="1" dirty="0"/>
              <a:t>Cuentas por pagar a Corto Plazo</a:t>
            </a:r>
          </a:p>
          <a:p>
            <a:pPr marL="0" lvl="0" indent="0">
              <a:buNone/>
            </a:pPr>
            <a:r>
              <a:rPr lang="es-MX" sz="1800" dirty="0"/>
              <a:t>Disminución por 3 millones en préstamos pendientes de pago al fin del periodo con registros de cargos de 1,095 millones y abonos por 1,092 millones.</a:t>
            </a:r>
          </a:p>
          <a:p>
            <a:pPr marL="0" lvl="0" indent="0">
              <a:buNone/>
            </a:pPr>
            <a:r>
              <a:rPr lang="es-MX" sz="1800" b="1" dirty="0" smtClean="0"/>
              <a:t>Otros </a:t>
            </a:r>
            <a:r>
              <a:rPr lang="es-MX" sz="1800" b="1" dirty="0"/>
              <a:t>Pasivos a Corto Plazo</a:t>
            </a:r>
          </a:p>
          <a:p>
            <a:pPr marL="0" lvl="0" indent="0">
              <a:buNone/>
            </a:pPr>
            <a:r>
              <a:rPr lang="es-MX" sz="1800" dirty="0"/>
              <a:t>Incremento de 30 millones del saldo anterior por Depósitos Bancarios no identificados en su momento y movimientos derivados de Conciliaciones Bancarias, mostrando registros de cargo por 526 millones y abonos por 556 millones. </a:t>
            </a:r>
          </a:p>
          <a:p>
            <a:pPr marL="0" lvl="0" indent="0">
              <a:buNone/>
            </a:pPr>
            <a:r>
              <a:rPr lang="es-MX" sz="1800" b="1" dirty="0" smtClean="0"/>
              <a:t>Aportaciones</a:t>
            </a:r>
            <a:endParaRPr lang="es-MX" sz="1800" b="1" dirty="0"/>
          </a:p>
          <a:p>
            <a:pPr marL="0" lvl="0" indent="0">
              <a:buNone/>
            </a:pPr>
            <a:r>
              <a:rPr lang="es-MX" sz="1800" dirty="0"/>
              <a:t>Incremento neto de las aportaciones de afiliados por 114 millones, y un incremento de 52 millones en la aportación Patronal en Vivienda. </a:t>
            </a:r>
          </a:p>
          <a:p>
            <a:pPr marL="0" lvl="0" indent="0">
              <a:buNone/>
            </a:pPr>
            <a:r>
              <a:rPr lang="es-MX" sz="1800" b="1" dirty="0" smtClean="0"/>
              <a:t>Resultados </a:t>
            </a:r>
            <a:r>
              <a:rPr lang="es-MX" sz="1800" b="1" dirty="0"/>
              <a:t>del Ejercicio</a:t>
            </a:r>
          </a:p>
          <a:p>
            <a:pPr marL="0" lvl="0" indent="0">
              <a:buNone/>
            </a:pPr>
            <a:r>
              <a:rPr lang="es-MX" sz="1800" dirty="0"/>
              <a:t>Pago de la nómina de pensionados registrada en resultados del periodo.</a:t>
            </a:r>
          </a:p>
          <a:p>
            <a:pPr marL="0" lvl="0" indent="0">
              <a:buNone/>
            </a:pPr>
            <a:r>
              <a:rPr lang="es-MX" sz="1800" b="1" dirty="0" smtClean="0"/>
              <a:t>Resultados </a:t>
            </a:r>
            <a:r>
              <a:rPr lang="es-MX" sz="1800" b="1" dirty="0"/>
              <a:t>de Ejercicios Anteriores</a:t>
            </a:r>
          </a:p>
          <a:p>
            <a:pPr marL="0" lvl="0" indent="0">
              <a:buNone/>
            </a:pPr>
            <a:r>
              <a:rPr lang="es-MX" sz="1800" dirty="0"/>
              <a:t>Incremento en la Cuenta por el traspaso de las aportaciones de los afiliados al obtener su pensión. </a:t>
            </a:r>
          </a:p>
          <a:p>
            <a:endParaRPr lang="es-MX" sz="1800" dirty="0"/>
          </a:p>
        </p:txBody>
      </p:sp>
    </p:spTree>
    <p:extLst>
      <p:ext uri="{BB962C8B-B14F-4D97-AF65-F5344CB8AC3E}">
        <p14:creationId xmlns:p14="http://schemas.microsoft.com/office/powerpoint/2010/main" val="4198139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758103" y="0"/>
            <a:ext cx="6768288" cy="795867"/>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sz="2400" b="1" dirty="0" smtClean="0">
                <a:solidFill>
                  <a:schemeClr val="bg1">
                    <a:lumMod val="95000"/>
                  </a:schemeClr>
                </a:solidFill>
              </a:rPr>
              <a:t>Estado de Actividades </a:t>
            </a:r>
          </a:p>
          <a:p>
            <a:pPr algn="ctr"/>
            <a:r>
              <a:rPr lang="es-MX" sz="2400" b="1" dirty="0" smtClean="0">
                <a:solidFill>
                  <a:schemeClr val="bg1">
                    <a:lumMod val="95000"/>
                  </a:schemeClr>
                </a:solidFill>
              </a:rPr>
              <a:t>Comparativo a Octubre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10</a:t>
            </a:fld>
            <a:endParaRPr lang="es-MX" dirty="0"/>
          </a:p>
        </p:txBody>
      </p:sp>
      <p:pic>
        <p:nvPicPr>
          <p:cNvPr id="3" name="Imagen 2"/>
          <p:cNvPicPr>
            <a:picLocks noChangeAspect="1"/>
          </p:cNvPicPr>
          <p:nvPr/>
        </p:nvPicPr>
        <p:blipFill rotWithShape="1">
          <a:blip r:embed="rId2"/>
          <a:srcRect t="7842"/>
          <a:stretch/>
        </p:blipFill>
        <p:spPr>
          <a:xfrm>
            <a:off x="87922" y="954072"/>
            <a:ext cx="8995054" cy="5402277"/>
          </a:xfrm>
          <a:prstGeom prst="rect">
            <a:avLst/>
          </a:prstGeom>
        </p:spPr>
      </p:pic>
    </p:spTree>
    <p:extLst>
      <p:ext uri="{BB962C8B-B14F-4D97-AF65-F5344CB8AC3E}">
        <p14:creationId xmlns:p14="http://schemas.microsoft.com/office/powerpoint/2010/main" val="1338109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08DCC1CA-BC64-9342-9FC6-0A703FD15379}" type="slidenum">
              <a:rPr lang="en-US" smtClean="0"/>
              <a:t>11</a:t>
            </a:fld>
            <a:endParaRPr lang="en-US" dirty="0"/>
          </a:p>
        </p:txBody>
      </p:sp>
      <p:sp>
        <p:nvSpPr>
          <p:cNvPr id="5" name="Marcador de texto 3"/>
          <p:cNvSpPr>
            <a:spLocks noGrp="1"/>
          </p:cNvSpPr>
          <p:nvPr>
            <p:ph type="subTitle" idx="1"/>
          </p:nvPr>
        </p:nvSpPr>
        <p:spPr>
          <a:xfrm>
            <a:off x="283779" y="1154489"/>
            <a:ext cx="8403021" cy="3832085"/>
          </a:xfrm>
        </p:spPr>
        <p:txBody>
          <a:bodyPr>
            <a:noAutofit/>
          </a:bodyPr>
          <a:lstStyle/>
          <a:p>
            <a:pPr lvl="0" algn="l"/>
            <a:r>
              <a:rPr lang="es-MX" sz="1800" b="1" dirty="0">
                <a:solidFill>
                  <a:schemeClr val="tx1"/>
                </a:solidFill>
              </a:rPr>
              <a:t>Productos de Tipo Corriente</a:t>
            </a:r>
            <a:endParaRPr lang="es-MX" sz="1800" dirty="0">
              <a:solidFill>
                <a:schemeClr val="tx1"/>
              </a:solidFill>
            </a:endParaRPr>
          </a:p>
          <a:p>
            <a:pPr lvl="0" algn="l"/>
            <a:r>
              <a:rPr lang="es-MX" sz="1800" dirty="0">
                <a:solidFill>
                  <a:schemeClr val="tx1"/>
                </a:solidFill>
              </a:rPr>
              <a:t>Incremento de 6.5 millones por concepto de arrendamientos.</a:t>
            </a:r>
          </a:p>
          <a:p>
            <a:pPr lvl="0" algn="l"/>
            <a:r>
              <a:rPr lang="es-MX" sz="1800" b="1" dirty="0" smtClean="0">
                <a:solidFill>
                  <a:schemeClr val="tx1"/>
                </a:solidFill>
              </a:rPr>
              <a:t>Ingresos </a:t>
            </a:r>
            <a:r>
              <a:rPr lang="es-MX" sz="1800" b="1" dirty="0">
                <a:solidFill>
                  <a:schemeClr val="tx1"/>
                </a:solidFill>
              </a:rPr>
              <a:t>Financieros</a:t>
            </a:r>
            <a:endParaRPr lang="es-MX" sz="1800" dirty="0">
              <a:solidFill>
                <a:schemeClr val="tx1"/>
              </a:solidFill>
            </a:endParaRPr>
          </a:p>
          <a:p>
            <a:pPr lvl="0" algn="l"/>
            <a:r>
              <a:rPr lang="es-MX" sz="1800" dirty="0">
                <a:solidFill>
                  <a:schemeClr val="tx1"/>
                </a:solidFill>
              </a:rPr>
              <a:t>Intereses de Inversiones por 75 millones aproximadamente y 155 millones por intereses de préstamos.</a:t>
            </a:r>
          </a:p>
          <a:p>
            <a:pPr lvl="0" algn="l"/>
            <a:r>
              <a:rPr lang="es-MX" sz="1800" b="1" dirty="0" smtClean="0">
                <a:solidFill>
                  <a:schemeClr val="tx1"/>
                </a:solidFill>
              </a:rPr>
              <a:t>Otros </a:t>
            </a:r>
            <a:r>
              <a:rPr lang="es-MX" sz="1800" b="1" dirty="0">
                <a:solidFill>
                  <a:schemeClr val="tx1"/>
                </a:solidFill>
              </a:rPr>
              <a:t>Gastos </a:t>
            </a:r>
          </a:p>
          <a:p>
            <a:pPr lvl="0" algn="l"/>
            <a:r>
              <a:rPr lang="es-MX" sz="1800" dirty="0">
                <a:solidFill>
                  <a:schemeClr val="tx1"/>
                </a:solidFill>
              </a:rPr>
              <a:t>Pago de IMSS de Jubilados 10.4 millones y registro en resultados por 30.6 millones que corresponden a ajuste de la actualización en libros por venta de la emisión CDVITOT 15U Banorte IXE en inversiones a largo plazo, así como diferencial cambiario por 61.8 millones.</a:t>
            </a:r>
          </a:p>
          <a:p>
            <a:pPr lvl="0" algn="l"/>
            <a:endParaRPr lang="es-MX" sz="1800" b="1" dirty="0">
              <a:solidFill>
                <a:schemeClr val="tx1"/>
              </a:solidFill>
            </a:endParaRPr>
          </a:p>
          <a:p>
            <a:pPr algn="l"/>
            <a:endParaRPr lang="es-MX" sz="1800" dirty="0">
              <a:solidFill>
                <a:schemeClr val="tx1"/>
              </a:solidFill>
            </a:endParaRPr>
          </a:p>
        </p:txBody>
      </p:sp>
      <p:sp>
        <p:nvSpPr>
          <p:cNvPr id="6" name="Marcador de texto 2"/>
          <p:cNvSpPr>
            <a:spLocks noGrp="1"/>
          </p:cNvSpPr>
          <p:nvPr>
            <p:ph type="ctrTitle"/>
          </p:nvPr>
        </p:nvSpPr>
        <p:spPr>
          <a:xfrm>
            <a:off x="1751527" y="137231"/>
            <a:ext cx="6671256" cy="488730"/>
          </a:xfrm>
        </p:spPr>
        <p:txBody>
          <a:bodyPr/>
          <a:lstStyle/>
          <a:p>
            <a:pPr algn="ctr"/>
            <a:r>
              <a:rPr lang="es-MX" sz="2400" dirty="0" smtClean="0">
                <a:solidFill>
                  <a:schemeClr val="bg1"/>
                </a:solidFill>
              </a:rPr>
              <a:t>Estado de Actividades</a:t>
            </a:r>
            <a:endParaRPr lang="es-MX" sz="2400" dirty="0">
              <a:solidFill>
                <a:schemeClr val="bg1"/>
              </a:solidFill>
            </a:endParaRPr>
          </a:p>
        </p:txBody>
      </p:sp>
    </p:spTree>
    <p:extLst>
      <p:ext uri="{BB962C8B-B14F-4D97-AF65-F5344CB8AC3E}">
        <p14:creationId xmlns:p14="http://schemas.microsoft.com/office/powerpoint/2010/main" val="4219853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82079" y="-16934"/>
            <a:ext cx="6787055" cy="728133"/>
          </a:xfrm>
        </p:spPr>
        <p:txBody>
          <a:bodyPr/>
          <a:lstStyle/>
          <a:p>
            <a:pPr algn="ctr"/>
            <a:r>
              <a:rPr lang="es-MX" sz="2400" dirty="0" smtClean="0">
                <a:solidFill>
                  <a:schemeClr val="bg1"/>
                </a:solidFill>
              </a:rPr>
              <a:t>Flujo de Efectivo </a:t>
            </a:r>
            <a:br>
              <a:rPr lang="es-MX" sz="2400" dirty="0" smtClean="0">
                <a:solidFill>
                  <a:schemeClr val="bg1"/>
                </a:solidFill>
              </a:rPr>
            </a:br>
            <a:r>
              <a:rPr lang="es-MX" sz="2400" dirty="0" smtClean="0">
                <a:solidFill>
                  <a:schemeClr val="bg1"/>
                </a:solidFill>
              </a:rPr>
              <a:t>Septiembre – Octubre 2020</a:t>
            </a:r>
            <a:endParaRPr lang="es-MX" sz="2400" dirty="0">
              <a:solidFill>
                <a:schemeClr val="bg1"/>
              </a:solidFill>
            </a:endParaRPr>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12</a:t>
            </a:fld>
            <a:endParaRPr lang="en-US" dirty="0"/>
          </a:p>
        </p:txBody>
      </p:sp>
      <p:pic>
        <p:nvPicPr>
          <p:cNvPr id="5" name="Imagen 4"/>
          <p:cNvPicPr>
            <a:picLocks noChangeAspect="1"/>
          </p:cNvPicPr>
          <p:nvPr/>
        </p:nvPicPr>
        <p:blipFill rotWithShape="1">
          <a:blip r:embed="rId2"/>
          <a:srcRect t="9693"/>
          <a:stretch/>
        </p:blipFill>
        <p:spPr>
          <a:xfrm>
            <a:off x="115438" y="1512276"/>
            <a:ext cx="8913124" cy="4294369"/>
          </a:xfrm>
          <a:prstGeom prst="rect">
            <a:avLst/>
          </a:prstGeom>
        </p:spPr>
      </p:pic>
    </p:spTree>
    <p:extLst>
      <p:ext uri="{BB962C8B-B14F-4D97-AF65-F5344CB8AC3E}">
        <p14:creationId xmlns:p14="http://schemas.microsoft.com/office/powerpoint/2010/main" val="5810050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13</a:t>
            </a:fld>
            <a:endParaRPr lang="en-US" dirty="0"/>
          </a:p>
        </p:txBody>
      </p:sp>
      <p:sp>
        <p:nvSpPr>
          <p:cNvPr id="6" name="Título 1"/>
          <p:cNvSpPr>
            <a:spLocks noGrp="1"/>
          </p:cNvSpPr>
          <p:nvPr>
            <p:ph type="ctrTitle"/>
          </p:nvPr>
        </p:nvSpPr>
        <p:spPr>
          <a:xfrm>
            <a:off x="2125014" y="-12879"/>
            <a:ext cx="5755746" cy="757946"/>
          </a:xfrm>
        </p:spPr>
        <p:txBody>
          <a:bodyPr/>
          <a:lstStyle/>
          <a:p>
            <a:pPr algn="ctr"/>
            <a:r>
              <a:rPr lang="es-MX" sz="2400" dirty="0" smtClean="0">
                <a:solidFill>
                  <a:schemeClr val="bg1"/>
                </a:solidFill>
              </a:rPr>
              <a:t>Flujo de Efectivo </a:t>
            </a:r>
            <a:br>
              <a:rPr lang="es-MX" sz="2400" dirty="0" smtClean="0">
                <a:solidFill>
                  <a:schemeClr val="bg1"/>
                </a:solidFill>
              </a:rPr>
            </a:br>
            <a:r>
              <a:rPr lang="es-MX" sz="2400" dirty="0" smtClean="0">
                <a:solidFill>
                  <a:schemeClr val="bg1"/>
                </a:solidFill>
              </a:rPr>
              <a:t>Septiembre – Octubre 2020</a:t>
            </a:r>
            <a:endParaRPr lang="es-MX" sz="2400" dirty="0">
              <a:solidFill>
                <a:schemeClr val="bg1"/>
              </a:solidFill>
            </a:endParaRPr>
          </a:p>
        </p:txBody>
      </p:sp>
      <p:pic>
        <p:nvPicPr>
          <p:cNvPr id="5" name="Imagen 4"/>
          <p:cNvPicPr>
            <a:picLocks noChangeAspect="1"/>
          </p:cNvPicPr>
          <p:nvPr/>
        </p:nvPicPr>
        <p:blipFill rotWithShape="1">
          <a:blip r:embed="rId2"/>
          <a:srcRect l="472" t="1467" r="1625" b="7517"/>
          <a:stretch/>
        </p:blipFill>
        <p:spPr>
          <a:xfrm>
            <a:off x="206062" y="824247"/>
            <a:ext cx="8654603" cy="4533364"/>
          </a:xfrm>
          <a:prstGeom prst="rect">
            <a:avLst/>
          </a:prstGeom>
        </p:spPr>
      </p:pic>
      <p:sp>
        <p:nvSpPr>
          <p:cNvPr id="7" name="6 CuadroTexto"/>
          <p:cNvSpPr txBox="1"/>
          <p:nvPr/>
        </p:nvSpPr>
        <p:spPr>
          <a:xfrm>
            <a:off x="239777" y="5417205"/>
            <a:ext cx="8717482" cy="830997"/>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t>
            </a:r>
            <a:r>
              <a:rPr lang="es-MX" sz="1600" i="1" dirty="0" smtClean="0">
                <a:solidFill>
                  <a:schemeClr val="tx1">
                    <a:lumMod val="85000"/>
                    <a:lumOff val="15000"/>
                  </a:schemeClr>
                </a:solidFill>
                <a:cs typeface="Arial" pitchFamily="34" charset="0"/>
              </a:rPr>
              <a:t>aprobación como presentados de los Estados Financieros.</a:t>
            </a:r>
            <a:endParaRPr lang="es-MX" sz="1600" i="1" dirty="0">
              <a:solidFill>
                <a:schemeClr val="tx1">
                  <a:lumMod val="85000"/>
                  <a:lumOff val="15000"/>
                </a:schemeClr>
              </a:solidFill>
              <a:cs typeface="Arial" pitchFamily="34" charset="0"/>
            </a:endParaRPr>
          </a:p>
        </p:txBody>
      </p:sp>
    </p:spTree>
    <p:extLst>
      <p:ext uri="{BB962C8B-B14F-4D97-AF65-F5344CB8AC3E}">
        <p14:creationId xmlns:p14="http://schemas.microsoft.com/office/powerpoint/2010/main" val="37370765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167425" y="1701814"/>
            <a:ext cx="6032071" cy="1470025"/>
          </a:xfrm>
        </p:spPr>
        <p:txBody>
          <a:bodyPr/>
          <a:lstStyle/>
          <a:p>
            <a:r>
              <a:rPr lang="es-MX" dirty="0">
                <a:solidFill>
                  <a:schemeClr val="tx1">
                    <a:lumMod val="75000"/>
                    <a:lumOff val="25000"/>
                  </a:schemeClr>
                </a:solidFill>
                <a:effectLst>
                  <a:outerShdw blurRad="38100" dist="38100" dir="2700000" algn="tl">
                    <a:srgbClr val="000000">
                      <a:alpha val="43137"/>
                    </a:srgbClr>
                  </a:outerShdw>
                </a:effectLst>
              </a:rPr>
              <a:t>5. Reporte de la Cartera de Inversiones </a:t>
            </a:r>
            <a:endParaRPr lang="es-MX" dirty="0"/>
          </a:p>
        </p:txBody>
      </p:sp>
      <p:sp>
        <p:nvSpPr>
          <p:cNvPr id="6" name="Subtítulo 5"/>
          <p:cNvSpPr>
            <a:spLocks noGrp="1"/>
          </p:cNvSpPr>
          <p:nvPr>
            <p:ph type="subTitle" idx="1"/>
          </p:nvPr>
        </p:nvSpPr>
        <p:spPr>
          <a:xfrm>
            <a:off x="312312" y="3171839"/>
            <a:ext cx="5742296" cy="730408"/>
          </a:xfrm>
        </p:spPr>
        <p:txBody>
          <a:bodyPr>
            <a:normAutofit/>
          </a:bodyPr>
          <a:lstStyle/>
          <a:p>
            <a:r>
              <a:rPr lang="es-MX" sz="3600" dirty="0" smtClean="0">
                <a:solidFill>
                  <a:schemeClr val="tx1">
                    <a:lumMod val="75000"/>
                    <a:lumOff val="25000"/>
                  </a:schemeClr>
                </a:solidFill>
                <a:effectLst>
                  <a:outerShdw blurRad="38100" dist="38100" dir="2700000" algn="tl">
                    <a:srgbClr val="000000">
                      <a:alpha val="43137"/>
                    </a:srgbClr>
                  </a:outerShdw>
                </a:effectLst>
              </a:rPr>
              <a:t>Octubre  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14</a:t>
            </a:fld>
            <a:endParaRPr lang="en-US" dirty="0"/>
          </a:p>
        </p:txBody>
      </p:sp>
      <p:sp>
        <p:nvSpPr>
          <p:cNvPr id="7" name="Rectángulo 6"/>
          <p:cNvSpPr/>
          <p:nvPr/>
        </p:nvSpPr>
        <p:spPr>
          <a:xfrm>
            <a:off x="312312" y="4641864"/>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cinco </a:t>
            </a:r>
            <a:r>
              <a:rPr lang="es-MX" sz="1600" dirty="0"/>
              <a:t>del orden del día, relativo a la presentación </a:t>
            </a:r>
            <a:r>
              <a:rPr lang="es-MX" sz="1600" dirty="0" smtClean="0"/>
              <a:t>del </a:t>
            </a:r>
            <a:r>
              <a:rPr lang="es-MX" sz="1600" i="1" dirty="0" smtClean="0"/>
              <a:t>Reporte de la Cartera de Inversiones</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XVIII </a:t>
            </a:r>
            <a:r>
              <a:rPr lang="es-MX" sz="1600" dirty="0"/>
              <a:t>de la Ley del Instituto de Pensiones del Estado de Jalisco, presenta </a:t>
            </a:r>
            <a:r>
              <a:rPr lang="es-MX" sz="1600" dirty="0" smtClean="0"/>
              <a:t>el </a:t>
            </a:r>
            <a:r>
              <a:rPr lang="es-MX" sz="1600" i="1" dirty="0" smtClean="0"/>
              <a:t>Reporte de la Cartera de Inversiones al mes de octubre </a:t>
            </a:r>
            <a:r>
              <a:rPr lang="es-MX" sz="1600" i="1" dirty="0"/>
              <a:t>de 2020</a:t>
            </a:r>
            <a:r>
              <a:rPr lang="es-MX" sz="1600" dirty="0"/>
              <a:t>, </a:t>
            </a:r>
            <a:r>
              <a:rPr lang="es-MX" sz="1600" dirty="0" smtClean="0"/>
              <a:t>conforme </a:t>
            </a:r>
            <a:r>
              <a:rPr lang="es-MX" sz="1600" dirty="0"/>
              <a:t>al siguiente </a:t>
            </a:r>
            <a:r>
              <a:rPr lang="es-MX" sz="1600" dirty="0" smtClean="0"/>
              <a:t>reporte:</a:t>
            </a:r>
            <a:endParaRPr lang="es-MX" sz="1600" dirty="0"/>
          </a:p>
        </p:txBody>
      </p:sp>
    </p:spTree>
    <p:extLst>
      <p:ext uri="{BB962C8B-B14F-4D97-AF65-F5344CB8AC3E}">
        <p14:creationId xmlns:p14="http://schemas.microsoft.com/office/powerpoint/2010/main" val="3056465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687131" y="84666"/>
            <a:ext cx="6733537" cy="461665"/>
          </a:xfrm>
          <a:prstGeom prst="rect">
            <a:avLst/>
          </a:prstGeom>
        </p:spPr>
        <p:txBody>
          <a:bodyPr wrap="square">
            <a:spAutoFit/>
          </a:bodyPr>
          <a:lstStyle/>
          <a:p>
            <a:pPr algn="ctr"/>
            <a:r>
              <a:rPr lang="es-MX" sz="2400" b="1" dirty="0" smtClean="0">
                <a:solidFill>
                  <a:schemeClr val="bg1">
                    <a:lumMod val="95000"/>
                  </a:schemeClr>
                </a:solidFill>
                <a:latin typeface="+mj-lt"/>
              </a:rPr>
              <a:t>Cartera Total de Inversiones  IPEJAL</a:t>
            </a:r>
            <a:endParaRPr lang="es-MX" sz="2400" b="1" dirty="0">
              <a:solidFill>
                <a:schemeClr val="bg1">
                  <a:lumMod val="95000"/>
                </a:schemeClr>
              </a:solidFill>
              <a:latin typeface="+mj-lt"/>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15</a:t>
            </a:fld>
            <a:endParaRPr lang="en-US" dirty="0"/>
          </a:p>
        </p:txBody>
      </p:sp>
      <p:pic>
        <p:nvPicPr>
          <p:cNvPr id="12" name="Imagen 11"/>
          <p:cNvPicPr>
            <a:picLocks noChangeAspect="1"/>
          </p:cNvPicPr>
          <p:nvPr/>
        </p:nvPicPr>
        <p:blipFill>
          <a:blip r:embed="rId2"/>
          <a:stretch>
            <a:fillRect/>
          </a:stretch>
        </p:blipFill>
        <p:spPr>
          <a:xfrm>
            <a:off x="107504" y="900393"/>
            <a:ext cx="2924893" cy="4703787"/>
          </a:xfrm>
          <a:prstGeom prst="rect">
            <a:avLst/>
          </a:prstGeom>
        </p:spPr>
      </p:pic>
      <p:pic>
        <p:nvPicPr>
          <p:cNvPr id="17" name="Imagen 16"/>
          <p:cNvPicPr>
            <a:picLocks noChangeAspect="1"/>
          </p:cNvPicPr>
          <p:nvPr/>
        </p:nvPicPr>
        <p:blipFill>
          <a:blip r:embed="rId3"/>
          <a:stretch>
            <a:fillRect/>
          </a:stretch>
        </p:blipFill>
        <p:spPr>
          <a:xfrm>
            <a:off x="3036965" y="900393"/>
            <a:ext cx="2975195" cy="4703787"/>
          </a:xfrm>
          <a:prstGeom prst="rect">
            <a:avLst/>
          </a:prstGeom>
        </p:spPr>
      </p:pic>
      <p:sp>
        <p:nvSpPr>
          <p:cNvPr id="19" name="CuadroTexto 18"/>
          <p:cNvSpPr txBox="1"/>
          <p:nvPr/>
        </p:nvSpPr>
        <p:spPr>
          <a:xfrm>
            <a:off x="1190" y="5698639"/>
            <a:ext cx="3031207" cy="415498"/>
          </a:xfrm>
          <a:prstGeom prst="rect">
            <a:avLst/>
          </a:prstGeom>
          <a:noFill/>
        </p:spPr>
        <p:txBody>
          <a:bodyPr wrap="square" rtlCol="0">
            <a:spAutoFit/>
          </a:bodyPr>
          <a:lstStyle/>
          <a:p>
            <a:r>
              <a:rPr lang="es-MX" sz="1000" b="1" dirty="0" smtClean="0"/>
              <a:t>*Se modifico el formato en base a las nuevas políticas de IPEJAL aprobadas el 1 de junio de 2020</a:t>
            </a:r>
            <a:endParaRPr lang="es-MX" sz="1000" b="1" dirty="0"/>
          </a:p>
        </p:txBody>
      </p:sp>
      <p:pic>
        <p:nvPicPr>
          <p:cNvPr id="20" name="Imagen 19"/>
          <p:cNvPicPr>
            <a:picLocks noChangeAspect="1"/>
          </p:cNvPicPr>
          <p:nvPr/>
        </p:nvPicPr>
        <p:blipFill>
          <a:blip r:embed="rId4"/>
          <a:stretch>
            <a:fillRect/>
          </a:stretch>
        </p:blipFill>
        <p:spPr>
          <a:xfrm>
            <a:off x="6100682" y="3573016"/>
            <a:ext cx="3027399" cy="1423764"/>
          </a:xfrm>
          <a:prstGeom prst="rect">
            <a:avLst/>
          </a:prstGeom>
        </p:spPr>
      </p:pic>
      <p:pic>
        <p:nvPicPr>
          <p:cNvPr id="21" name="Imagen 20"/>
          <p:cNvPicPr>
            <a:picLocks noChangeAspect="1"/>
          </p:cNvPicPr>
          <p:nvPr/>
        </p:nvPicPr>
        <p:blipFill>
          <a:blip r:embed="rId5"/>
          <a:stretch>
            <a:fillRect/>
          </a:stretch>
        </p:blipFill>
        <p:spPr>
          <a:xfrm>
            <a:off x="6097202" y="1196752"/>
            <a:ext cx="3018302" cy="1419485"/>
          </a:xfrm>
          <a:prstGeom prst="rect">
            <a:avLst/>
          </a:prstGeom>
        </p:spPr>
      </p:pic>
    </p:spTree>
    <p:extLst>
      <p:ext uri="{BB962C8B-B14F-4D97-AF65-F5344CB8AC3E}">
        <p14:creationId xmlns:p14="http://schemas.microsoft.com/office/powerpoint/2010/main" val="8405726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1737930" y="101599"/>
            <a:ext cx="6733537" cy="461665"/>
          </a:xfrm>
          <a:prstGeom prst="rect">
            <a:avLst/>
          </a:prstGeom>
        </p:spPr>
        <p:txBody>
          <a:bodyPr wrap="square">
            <a:spAutoFit/>
          </a:bodyPr>
          <a:lstStyle/>
          <a:p>
            <a:pPr algn="ctr"/>
            <a:r>
              <a:rPr lang="es-MX" sz="2400" b="1" dirty="0" smtClean="0">
                <a:solidFill>
                  <a:prstClr val="white">
                    <a:lumMod val="95000"/>
                  </a:prstClr>
                </a:solidFill>
              </a:rPr>
              <a:t>Cartera Total de Inversiones  IPEJAL</a:t>
            </a:r>
            <a:endParaRPr lang="es-MX" sz="2400" b="1" dirty="0">
              <a:solidFill>
                <a:prstClr val="white">
                  <a:lumMod val="95000"/>
                </a:prstClr>
              </a:solidFill>
            </a:endParaRPr>
          </a:p>
        </p:txBody>
      </p:sp>
      <p:sp>
        <p:nvSpPr>
          <p:cNvPr id="2" name="Marcador de número de diapositiva 1"/>
          <p:cNvSpPr>
            <a:spLocks noGrp="1"/>
          </p:cNvSpPr>
          <p:nvPr>
            <p:ph type="sldNum" sz="quarter" idx="4"/>
          </p:nvPr>
        </p:nvSpPr>
        <p:spPr/>
        <p:txBody>
          <a:bodyPr/>
          <a:lstStyle/>
          <a:p>
            <a:fld id="{08DCC1CA-BC64-9342-9FC6-0A703FD15379}" type="slidenum">
              <a:rPr lang="en-US" smtClean="0"/>
              <a:pPr/>
              <a:t>16</a:t>
            </a:fld>
            <a:endParaRPr lang="en-US" dirty="0"/>
          </a:p>
        </p:txBody>
      </p:sp>
      <p:pic>
        <p:nvPicPr>
          <p:cNvPr id="16" name="Imagen 15"/>
          <p:cNvPicPr>
            <a:picLocks noChangeAspect="1"/>
          </p:cNvPicPr>
          <p:nvPr/>
        </p:nvPicPr>
        <p:blipFill>
          <a:blip r:embed="rId2"/>
          <a:stretch>
            <a:fillRect/>
          </a:stretch>
        </p:blipFill>
        <p:spPr>
          <a:xfrm>
            <a:off x="-82638" y="952688"/>
            <a:ext cx="5535648" cy="3377477"/>
          </a:xfrm>
          <a:prstGeom prst="rect">
            <a:avLst/>
          </a:prstGeom>
        </p:spPr>
      </p:pic>
      <p:pic>
        <p:nvPicPr>
          <p:cNvPr id="17" name="Imagen 16"/>
          <p:cNvPicPr>
            <a:picLocks noChangeAspect="1"/>
          </p:cNvPicPr>
          <p:nvPr/>
        </p:nvPicPr>
        <p:blipFill>
          <a:blip r:embed="rId3"/>
          <a:stretch>
            <a:fillRect/>
          </a:stretch>
        </p:blipFill>
        <p:spPr>
          <a:xfrm>
            <a:off x="605124" y="1685423"/>
            <a:ext cx="3490828" cy="1912005"/>
          </a:xfrm>
          <a:prstGeom prst="rect">
            <a:avLst/>
          </a:prstGeom>
        </p:spPr>
      </p:pic>
      <p:pic>
        <p:nvPicPr>
          <p:cNvPr id="18" name="Imagen 17"/>
          <p:cNvPicPr>
            <a:picLocks noChangeAspect="1"/>
          </p:cNvPicPr>
          <p:nvPr/>
        </p:nvPicPr>
        <p:blipFill>
          <a:blip r:embed="rId4"/>
          <a:stretch>
            <a:fillRect/>
          </a:stretch>
        </p:blipFill>
        <p:spPr>
          <a:xfrm>
            <a:off x="2285410" y="2709885"/>
            <a:ext cx="5068001" cy="3890917"/>
          </a:xfrm>
          <a:prstGeom prst="rect">
            <a:avLst/>
          </a:prstGeom>
        </p:spPr>
      </p:pic>
      <p:pic>
        <p:nvPicPr>
          <p:cNvPr id="19" name="Imagen 18"/>
          <p:cNvPicPr>
            <a:picLocks noChangeAspect="1"/>
          </p:cNvPicPr>
          <p:nvPr/>
        </p:nvPicPr>
        <p:blipFill>
          <a:blip r:embed="rId5"/>
          <a:stretch>
            <a:fillRect/>
          </a:stretch>
        </p:blipFill>
        <p:spPr>
          <a:xfrm>
            <a:off x="4891828" y="836938"/>
            <a:ext cx="4722110" cy="4032060"/>
          </a:xfrm>
          <a:prstGeom prst="rect">
            <a:avLst/>
          </a:prstGeom>
        </p:spPr>
      </p:pic>
      <p:sp>
        <p:nvSpPr>
          <p:cNvPr id="20" name="5 Rectángulo"/>
          <p:cNvSpPr/>
          <p:nvPr/>
        </p:nvSpPr>
        <p:spPr>
          <a:xfrm>
            <a:off x="0" y="916190"/>
            <a:ext cx="1853264" cy="369332"/>
          </a:xfrm>
          <a:prstGeom prst="rect">
            <a:avLst/>
          </a:prstGeom>
        </p:spPr>
        <p:txBody>
          <a:bodyPr wrap="none">
            <a:spAutoFit/>
          </a:bodyPr>
          <a:lstStyle/>
          <a:p>
            <a:r>
              <a:rPr lang="es-MX" b="1" dirty="0"/>
              <a:t>DIVERSIFICACIÓN</a:t>
            </a:r>
          </a:p>
        </p:txBody>
      </p:sp>
      <p:sp>
        <p:nvSpPr>
          <p:cNvPr id="21" name="Flecha curvada hacia la izquierda 20"/>
          <p:cNvSpPr/>
          <p:nvPr/>
        </p:nvSpPr>
        <p:spPr>
          <a:xfrm rot="8328675">
            <a:off x="937826" y="3792110"/>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22" name="CuadroTexto 21"/>
          <p:cNvSpPr txBox="1"/>
          <p:nvPr/>
        </p:nvSpPr>
        <p:spPr>
          <a:xfrm>
            <a:off x="-396552" y="5889678"/>
            <a:ext cx="352839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smtClean="0"/>
              <a:t>1,850.11 </a:t>
            </a:r>
            <a:r>
              <a:rPr lang="es-MX" sz="1600" b="1" dirty="0"/>
              <a:t>días (</a:t>
            </a:r>
            <a:r>
              <a:rPr lang="es-MX" sz="1600" b="1" dirty="0" smtClean="0"/>
              <a:t>5.06 años</a:t>
            </a:r>
            <a:r>
              <a:rPr lang="es-MX" sz="1600" b="1" dirty="0"/>
              <a:t>)</a:t>
            </a:r>
          </a:p>
        </p:txBody>
      </p:sp>
      <p:sp>
        <p:nvSpPr>
          <p:cNvPr id="23" name="CuadroTexto 22"/>
          <p:cNvSpPr txBox="1"/>
          <p:nvPr/>
        </p:nvSpPr>
        <p:spPr>
          <a:xfrm>
            <a:off x="1551271" y="2566122"/>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7" name="CuadroTexto 26"/>
          <p:cNvSpPr txBox="1"/>
          <p:nvPr/>
        </p:nvSpPr>
        <p:spPr>
          <a:xfrm>
            <a:off x="6251033" y="2699080"/>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pic>
        <p:nvPicPr>
          <p:cNvPr id="36" name="Imagen 35"/>
          <p:cNvPicPr>
            <a:picLocks noChangeAspect="1"/>
          </p:cNvPicPr>
          <p:nvPr/>
        </p:nvPicPr>
        <p:blipFill>
          <a:blip r:embed="rId6"/>
          <a:stretch>
            <a:fillRect/>
          </a:stretch>
        </p:blipFill>
        <p:spPr>
          <a:xfrm>
            <a:off x="5648376" y="1468923"/>
            <a:ext cx="2397009" cy="2194397"/>
          </a:xfrm>
          <a:prstGeom prst="rect">
            <a:avLst/>
          </a:prstGeom>
        </p:spPr>
      </p:pic>
      <p:pic>
        <p:nvPicPr>
          <p:cNvPr id="37" name="Imagen 36"/>
          <p:cNvPicPr>
            <a:picLocks noChangeAspect="1"/>
          </p:cNvPicPr>
          <p:nvPr/>
        </p:nvPicPr>
        <p:blipFill>
          <a:blip r:embed="rId7"/>
          <a:stretch>
            <a:fillRect/>
          </a:stretch>
        </p:blipFill>
        <p:spPr>
          <a:xfrm>
            <a:off x="2912110" y="3974468"/>
            <a:ext cx="2879573" cy="1969257"/>
          </a:xfrm>
          <a:prstGeom prst="rect">
            <a:avLst/>
          </a:prstGeom>
        </p:spPr>
      </p:pic>
      <p:sp>
        <p:nvSpPr>
          <p:cNvPr id="38" name="CuadroTexto 37"/>
          <p:cNvSpPr txBox="1"/>
          <p:nvPr/>
        </p:nvSpPr>
        <p:spPr>
          <a:xfrm>
            <a:off x="3648715" y="5004378"/>
            <a:ext cx="615889" cy="307777"/>
          </a:xfrm>
          <a:prstGeom prst="rect">
            <a:avLst/>
          </a:prstGeom>
          <a:noFill/>
        </p:spPr>
        <p:txBody>
          <a:bodyPr wrap="square" rtlCol="0">
            <a:spAutoFit/>
          </a:bodyPr>
          <a:lstStyle/>
          <a:p>
            <a:pPr algn="ctr"/>
            <a:r>
              <a:rPr lang="en-US" sz="1400" dirty="0">
                <a:solidFill>
                  <a:schemeClr val="bg1"/>
                </a:solidFill>
              </a:rPr>
              <a:t>2019</a:t>
            </a:r>
            <a:endParaRPr lang="es-MX" sz="1400" dirty="0">
              <a:solidFill>
                <a:schemeClr val="bg1"/>
              </a:solidFill>
            </a:endParaRPr>
          </a:p>
        </p:txBody>
      </p:sp>
    </p:spTree>
    <p:extLst>
      <p:ext uri="{BB962C8B-B14F-4D97-AF65-F5344CB8AC3E}">
        <p14:creationId xmlns:p14="http://schemas.microsoft.com/office/powerpoint/2010/main" val="20746094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92322" y="-56683"/>
            <a:ext cx="6741995" cy="78413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17</a:t>
            </a:fld>
            <a:endParaRPr lang="en-US" dirty="0"/>
          </a:p>
        </p:txBody>
      </p:sp>
      <p:pic>
        <p:nvPicPr>
          <p:cNvPr id="14" name="Imagen 13"/>
          <p:cNvPicPr>
            <a:picLocks noChangeAspect="1"/>
          </p:cNvPicPr>
          <p:nvPr/>
        </p:nvPicPr>
        <p:blipFill>
          <a:blip r:embed="rId2"/>
          <a:stretch>
            <a:fillRect/>
          </a:stretch>
        </p:blipFill>
        <p:spPr>
          <a:xfrm>
            <a:off x="-438090" y="1672215"/>
            <a:ext cx="4865030" cy="4468755"/>
          </a:xfrm>
          <a:prstGeom prst="rect">
            <a:avLst/>
          </a:prstGeom>
        </p:spPr>
      </p:pic>
      <p:sp>
        <p:nvSpPr>
          <p:cNvPr id="15" name="5 Rectángulo"/>
          <p:cNvSpPr/>
          <p:nvPr/>
        </p:nvSpPr>
        <p:spPr>
          <a:xfrm>
            <a:off x="133201" y="743281"/>
            <a:ext cx="1853264" cy="369332"/>
          </a:xfrm>
          <a:prstGeom prst="rect">
            <a:avLst/>
          </a:prstGeom>
        </p:spPr>
        <p:txBody>
          <a:bodyPr wrap="none">
            <a:spAutoFit/>
          </a:bodyPr>
          <a:lstStyle/>
          <a:p>
            <a:r>
              <a:rPr lang="es-MX" b="1" dirty="0"/>
              <a:t>DIVERSIFICACIÓN</a:t>
            </a:r>
          </a:p>
        </p:txBody>
      </p:sp>
      <p:sp>
        <p:nvSpPr>
          <p:cNvPr id="22" name="CuadroTexto 21"/>
          <p:cNvSpPr txBox="1"/>
          <p:nvPr/>
        </p:nvSpPr>
        <p:spPr>
          <a:xfrm>
            <a:off x="3540964" y="5900317"/>
            <a:ext cx="1728192" cy="307777"/>
          </a:xfrm>
          <a:prstGeom prst="rect">
            <a:avLst/>
          </a:prstGeom>
          <a:noFill/>
        </p:spPr>
        <p:txBody>
          <a:bodyPr wrap="square" rtlCol="0">
            <a:spAutoFit/>
          </a:bodyPr>
          <a:lstStyle/>
          <a:p>
            <a:r>
              <a:rPr lang="es-MX" sz="1400" dirty="0"/>
              <a:t>*No incluye CKD's.</a:t>
            </a:r>
          </a:p>
        </p:txBody>
      </p:sp>
      <p:sp>
        <p:nvSpPr>
          <p:cNvPr id="23" name="CuadroTexto 22"/>
          <p:cNvSpPr txBox="1"/>
          <p:nvPr/>
        </p:nvSpPr>
        <p:spPr>
          <a:xfrm>
            <a:off x="2174527" y="3906592"/>
            <a:ext cx="581191"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sp>
        <p:nvSpPr>
          <p:cNvPr id="24" name="CuadroTexto 23"/>
          <p:cNvSpPr txBox="1"/>
          <p:nvPr/>
        </p:nvSpPr>
        <p:spPr>
          <a:xfrm>
            <a:off x="3209012" y="4616457"/>
            <a:ext cx="615889" cy="307777"/>
          </a:xfrm>
          <a:prstGeom prst="rect">
            <a:avLst/>
          </a:prstGeom>
          <a:noFill/>
        </p:spPr>
        <p:txBody>
          <a:bodyPr wrap="square" rtlCol="0">
            <a:spAutoFit/>
          </a:bodyPr>
          <a:lstStyle/>
          <a:p>
            <a:pPr algn="ctr"/>
            <a:r>
              <a:rPr lang="en-US" sz="1400" dirty="0">
                <a:solidFill>
                  <a:schemeClr val="bg1">
                    <a:lumMod val="50000"/>
                  </a:schemeClr>
                </a:solidFill>
              </a:rPr>
              <a:t>2019</a:t>
            </a:r>
            <a:endParaRPr lang="es-MX" sz="1400" dirty="0">
              <a:solidFill>
                <a:schemeClr val="bg1">
                  <a:lumMod val="50000"/>
                </a:schemeClr>
              </a:solidFill>
            </a:endParaRPr>
          </a:p>
        </p:txBody>
      </p:sp>
      <p:pic>
        <p:nvPicPr>
          <p:cNvPr id="25" name="Imagen 24"/>
          <p:cNvPicPr>
            <a:picLocks noChangeAspect="1"/>
          </p:cNvPicPr>
          <p:nvPr/>
        </p:nvPicPr>
        <p:blipFill>
          <a:blip r:embed="rId3"/>
          <a:stretch>
            <a:fillRect/>
          </a:stretch>
        </p:blipFill>
        <p:spPr>
          <a:xfrm>
            <a:off x="158303" y="2857364"/>
            <a:ext cx="3680448" cy="2106067"/>
          </a:xfrm>
          <a:prstGeom prst="rect">
            <a:avLst/>
          </a:prstGeom>
        </p:spPr>
      </p:pic>
      <p:pic>
        <p:nvPicPr>
          <p:cNvPr id="26" name="Imagen 25"/>
          <p:cNvPicPr>
            <a:picLocks noChangeAspect="1"/>
          </p:cNvPicPr>
          <p:nvPr/>
        </p:nvPicPr>
        <p:blipFill>
          <a:blip r:embed="rId4"/>
          <a:stretch>
            <a:fillRect/>
          </a:stretch>
        </p:blipFill>
        <p:spPr>
          <a:xfrm>
            <a:off x="3765610" y="1738159"/>
            <a:ext cx="5429189" cy="4095034"/>
          </a:xfrm>
          <a:prstGeom prst="rect">
            <a:avLst/>
          </a:prstGeom>
        </p:spPr>
      </p:pic>
      <p:pic>
        <p:nvPicPr>
          <p:cNvPr id="27" name="Imagen 26"/>
          <p:cNvPicPr>
            <a:picLocks noChangeAspect="1"/>
          </p:cNvPicPr>
          <p:nvPr/>
        </p:nvPicPr>
        <p:blipFill>
          <a:blip r:embed="rId5"/>
          <a:stretch>
            <a:fillRect/>
          </a:stretch>
        </p:blipFill>
        <p:spPr>
          <a:xfrm>
            <a:off x="5401252" y="2691324"/>
            <a:ext cx="2948716" cy="2272107"/>
          </a:xfrm>
          <a:prstGeom prst="rect">
            <a:avLst/>
          </a:prstGeom>
        </p:spPr>
      </p:pic>
    </p:spTree>
    <p:extLst>
      <p:ext uri="{BB962C8B-B14F-4D97-AF65-F5344CB8AC3E}">
        <p14:creationId xmlns:p14="http://schemas.microsoft.com/office/powerpoint/2010/main" val="3557764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8676" y="-66359"/>
            <a:ext cx="6741994" cy="88565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sp>
        <p:nvSpPr>
          <p:cNvPr id="10" name="5 Rectángulo"/>
          <p:cNvSpPr/>
          <p:nvPr/>
        </p:nvSpPr>
        <p:spPr>
          <a:xfrm>
            <a:off x="61655" y="819297"/>
            <a:ext cx="1933543" cy="369332"/>
          </a:xfrm>
          <a:prstGeom prst="rect">
            <a:avLst/>
          </a:prstGeom>
        </p:spPr>
        <p:txBody>
          <a:bodyPr wrap="none">
            <a:spAutoFit/>
          </a:bodyPr>
          <a:lstStyle/>
          <a:p>
            <a:pPr algn="ctr"/>
            <a:r>
              <a:rPr lang="es-MX" b="1" dirty="0">
                <a:solidFill>
                  <a:schemeClr val="tx1">
                    <a:lumMod val="75000"/>
                    <a:lumOff val="25000"/>
                  </a:schemeClr>
                </a:solidFill>
              </a:rPr>
              <a:t>DIVERSIFICACIÓN</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18</a:t>
            </a:fld>
            <a:endParaRPr lang="en-US" dirty="0"/>
          </a:p>
        </p:txBody>
      </p:sp>
      <p:sp>
        <p:nvSpPr>
          <p:cNvPr id="32" name="CuadroTexto 31"/>
          <p:cNvSpPr txBox="1"/>
          <p:nvPr/>
        </p:nvSpPr>
        <p:spPr>
          <a:xfrm>
            <a:off x="5558597" y="799127"/>
            <a:ext cx="2030120" cy="369332"/>
          </a:xfrm>
          <a:prstGeom prst="rect">
            <a:avLst/>
          </a:prstGeom>
          <a:noFill/>
        </p:spPr>
        <p:txBody>
          <a:bodyPr wrap="square" rtlCol="0">
            <a:spAutoFit/>
          </a:bodyPr>
          <a:lstStyle/>
          <a:p>
            <a:pPr algn="ctr"/>
            <a:r>
              <a:rPr lang="es-MX" dirty="0"/>
              <a:t>Por Moneda</a:t>
            </a:r>
          </a:p>
        </p:txBody>
      </p:sp>
      <p:pic>
        <p:nvPicPr>
          <p:cNvPr id="15" name="Imagen 14"/>
          <p:cNvPicPr>
            <a:picLocks noChangeAspect="1"/>
          </p:cNvPicPr>
          <p:nvPr/>
        </p:nvPicPr>
        <p:blipFill>
          <a:blip r:embed="rId2"/>
          <a:stretch>
            <a:fillRect/>
          </a:stretch>
        </p:blipFill>
        <p:spPr>
          <a:xfrm>
            <a:off x="6533149" y="1375576"/>
            <a:ext cx="2505730" cy="954753"/>
          </a:xfrm>
          <a:prstGeom prst="rect">
            <a:avLst/>
          </a:prstGeom>
        </p:spPr>
      </p:pic>
      <p:pic>
        <p:nvPicPr>
          <p:cNvPr id="16" name="Imagen 15"/>
          <p:cNvPicPr>
            <a:picLocks noChangeAspect="1"/>
          </p:cNvPicPr>
          <p:nvPr/>
        </p:nvPicPr>
        <p:blipFill>
          <a:blip r:embed="rId3"/>
          <a:stretch>
            <a:fillRect/>
          </a:stretch>
        </p:blipFill>
        <p:spPr>
          <a:xfrm>
            <a:off x="3937733" y="1375577"/>
            <a:ext cx="2513942" cy="954752"/>
          </a:xfrm>
          <a:prstGeom prst="rect">
            <a:avLst/>
          </a:prstGeom>
        </p:spPr>
      </p:pic>
      <p:pic>
        <p:nvPicPr>
          <p:cNvPr id="17" name="Imagen 16"/>
          <p:cNvPicPr>
            <a:picLocks noChangeAspect="1"/>
          </p:cNvPicPr>
          <p:nvPr/>
        </p:nvPicPr>
        <p:blipFill>
          <a:blip r:embed="rId4"/>
          <a:stretch>
            <a:fillRect/>
          </a:stretch>
        </p:blipFill>
        <p:spPr>
          <a:xfrm>
            <a:off x="4981314" y="2534023"/>
            <a:ext cx="4757299" cy="3554381"/>
          </a:xfrm>
          <a:prstGeom prst="rect">
            <a:avLst/>
          </a:prstGeom>
        </p:spPr>
      </p:pic>
      <p:pic>
        <p:nvPicPr>
          <p:cNvPr id="18" name="Imagen 17"/>
          <p:cNvPicPr>
            <a:picLocks noChangeAspect="1"/>
          </p:cNvPicPr>
          <p:nvPr/>
        </p:nvPicPr>
        <p:blipFill>
          <a:blip r:embed="rId5"/>
          <a:stretch>
            <a:fillRect/>
          </a:stretch>
        </p:blipFill>
        <p:spPr>
          <a:xfrm>
            <a:off x="-235603" y="1988840"/>
            <a:ext cx="5239615" cy="4303258"/>
          </a:xfrm>
          <a:prstGeom prst="rect">
            <a:avLst/>
          </a:prstGeom>
        </p:spPr>
      </p:pic>
      <p:sp>
        <p:nvSpPr>
          <p:cNvPr id="19" name="CuadroTexto 18"/>
          <p:cNvSpPr txBox="1"/>
          <p:nvPr/>
        </p:nvSpPr>
        <p:spPr>
          <a:xfrm>
            <a:off x="268453" y="5894964"/>
            <a:ext cx="3456384" cy="307777"/>
          </a:xfrm>
          <a:prstGeom prst="rect">
            <a:avLst/>
          </a:prstGeom>
          <a:noFill/>
        </p:spPr>
        <p:txBody>
          <a:bodyPr wrap="square" rtlCol="0">
            <a:spAutoFit/>
          </a:bodyPr>
          <a:lstStyle/>
          <a:p>
            <a:r>
              <a:rPr lang="es-MX" sz="1400" dirty="0"/>
              <a:t>*Por plazo solo incluye instrumentos en MXN</a:t>
            </a:r>
          </a:p>
        </p:txBody>
      </p:sp>
      <p:sp>
        <p:nvSpPr>
          <p:cNvPr id="20" name="CuadroTexto 19"/>
          <p:cNvSpPr txBox="1"/>
          <p:nvPr/>
        </p:nvSpPr>
        <p:spPr>
          <a:xfrm>
            <a:off x="4939930" y="1026414"/>
            <a:ext cx="674796" cy="369332"/>
          </a:xfrm>
          <a:prstGeom prst="rect">
            <a:avLst/>
          </a:prstGeom>
          <a:noFill/>
        </p:spPr>
        <p:txBody>
          <a:bodyPr wrap="square" rtlCol="0">
            <a:spAutoFit/>
          </a:bodyPr>
          <a:lstStyle/>
          <a:p>
            <a:r>
              <a:rPr lang="es-MX" dirty="0"/>
              <a:t>2020</a:t>
            </a:r>
          </a:p>
        </p:txBody>
      </p:sp>
      <p:sp>
        <p:nvSpPr>
          <p:cNvPr id="21" name="CuadroTexto 20"/>
          <p:cNvSpPr txBox="1"/>
          <p:nvPr/>
        </p:nvSpPr>
        <p:spPr>
          <a:xfrm>
            <a:off x="7527745" y="1026414"/>
            <a:ext cx="674796" cy="369332"/>
          </a:xfrm>
          <a:prstGeom prst="rect">
            <a:avLst/>
          </a:prstGeom>
          <a:noFill/>
        </p:spPr>
        <p:txBody>
          <a:bodyPr wrap="square" rtlCol="0">
            <a:spAutoFit/>
          </a:bodyPr>
          <a:lstStyle/>
          <a:p>
            <a:r>
              <a:rPr lang="es-MX" dirty="0"/>
              <a:t>2019</a:t>
            </a:r>
          </a:p>
        </p:txBody>
      </p:sp>
      <p:pic>
        <p:nvPicPr>
          <p:cNvPr id="27" name="Imagen 26"/>
          <p:cNvPicPr>
            <a:picLocks noChangeAspect="1"/>
          </p:cNvPicPr>
          <p:nvPr/>
        </p:nvPicPr>
        <p:blipFill>
          <a:blip r:embed="rId6"/>
          <a:stretch>
            <a:fillRect/>
          </a:stretch>
        </p:blipFill>
        <p:spPr>
          <a:xfrm>
            <a:off x="242205" y="3289587"/>
            <a:ext cx="2880404" cy="2083629"/>
          </a:xfrm>
          <a:prstGeom prst="rect">
            <a:avLst/>
          </a:prstGeom>
        </p:spPr>
      </p:pic>
      <p:pic>
        <p:nvPicPr>
          <p:cNvPr id="28" name="Imagen 27"/>
          <p:cNvPicPr>
            <a:picLocks noChangeAspect="1"/>
          </p:cNvPicPr>
          <p:nvPr/>
        </p:nvPicPr>
        <p:blipFill>
          <a:blip r:embed="rId7"/>
          <a:stretch>
            <a:fillRect/>
          </a:stretch>
        </p:blipFill>
        <p:spPr>
          <a:xfrm>
            <a:off x="5879270" y="2927633"/>
            <a:ext cx="2437360" cy="2266256"/>
          </a:xfrm>
          <a:prstGeom prst="rect">
            <a:avLst/>
          </a:prstGeom>
        </p:spPr>
      </p:pic>
    </p:spTree>
    <p:extLst>
      <p:ext uri="{BB962C8B-B14F-4D97-AF65-F5344CB8AC3E}">
        <p14:creationId xmlns:p14="http://schemas.microsoft.com/office/powerpoint/2010/main" val="1898645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649831" y="23724"/>
            <a:ext cx="6751414" cy="1143000"/>
          </a:xfrm>
          <a:prstGeom prst="rect">
            <a:avLst/>
          </a:prstGeom>
        </p:spPr>
        <p:txBody>
          <a:bodyPr>
            <a:noAutofit/>
          </a:bodyPr>
          <a:lstStyle/>
          <a:p>
            <a:pPr marL="0" algn="ctr"/>
            <a:r>
              <a:rPr lang="es-MX" sz="3200" b="1" dirty="0" smtClean="0">
                <a:solidFill>
                  <a:schemeClr val="bg1"/>
                </a:solidFill>
                <a:latin typeface="+mn-lt"/>
              </a:rPr>
              <a:t>ORDEN DEL DÍA 11/2020</a:t>
            </a:r>
            <a:endParaRPr lang="es-MX" sz="3200" b="1" dirty="0">
              <a:solidFill>
                <a:schemeClr val="bg1"/>
              </a:solidFill>
              <a:latin typeface="+mn-lt"/>
            </a:endParaRPr>
          </a:p>
        </p:txBody>
      </p:sp>
      <p:sp>
        <p:nvSpPr>
          <p:cNvPr id="8" name="Marcador de contenido 7"/>
          <p:cNvSpPr>
            <a:spLocks noGrp="1"/>
          </p:cNvSpPr>
          <p:nvPr>
            <p:ph idx="1"/>
          </p:nvPr>
        </p:nvSpPr>
        <p:spPr>
          <a:xfrm>
            <a:off x="457200" y="1009271"/>
            <a:ext cx="8229600" cy="5347079"/>
          </a:xfrm>
        </p:spPr>
        <p:txBody>
          <a:bodyPr>
            <a:noAutofit/>
          </a:bodyPr>
          <a:lstStyle/>
          <a:p>
            <a:pPr marL="457135" indent="-457135" algn="just" eaLnBrk="0" hangingPunct="0">
              <a:spcAft>
                <a:spcPct val="20000"/>
              </a:spcAft>
              <a:buFontTx/>
              <a:buAutoNum type="arabicPeriod"/>
              <a:defRPr/>
            </a:pPr>
            <a:r>
              <a:rPr lang="es-MX" sz="1600" b="1" dirty="0" smtClean="0">
                <a:solidFill>
                  <a:schemeClr val="bg1">
                    <a:lumMod val="50000"/>
                  </a:schemeClr>
                </a:solidFill>
              </a:rPr>
              <a:t>Lista de </a:t>
            </a:r>
            <a:r>
              <a:rPr lang="es-MX" sz="1600" b="1" dirty="0">
                <a:solidFill>
                  <a:schemeClr val="bg1">
                    <a:lumMod val="50000"/>
                  </a:schemeClr>
                </a:solidFill>
              </a:rPr>
              <a:t>A</a:t>
            </a:r>
            <a:r>
              <a:rPr lang="es-MX" sz="1600" b="1" dirty="0" smtClean="0">
                <a:solidFill>
                  <a:schemeClr val="bg1">
                    <a:lumMod val="50000"/>
                  </a:schemeClr>
                </a:solidFill>
              </a:rPr>
              <a:t>sistencia y Declaración de Quórum </a:t>
            </a:r>
          </a:p>
          <a:p>
            <a:pPr marL="457135" indent="-457135" algn="just" eaLnBrk="0" hangingPunct="0">
              <a:spcAft>
                <a:spcPct val="20000"/>
              </a:spcAft>
              <a:buFontTx/>
              <a:buAutoNum type="arabicPeriod"/>
              <a:defRPr/>
            </a:pPr>
            <a:r>
              <a:rPr lang="es-MX" sz="1600" b="1" dirty="0" smtClean="0">
                <a:solidFill>
                  <a:schemeClr val="bg1">
                    <a:lumMod val="50000"/>
                  </a:schemeClr>
                </a:solidFill>
              </a:rPr>
              <a:t>Aprobación de Orden del Día</a:t>
            </a:r>
          </a:p>
          <a:p>
            <a:pPr marL="457135" lvl="0" indent="-457135" algn="just" eaLnBrk="0" hangingPunct="0">
              <a:spcAft>
                <a:spcPct val="20000"/>
              </a:spcAft>
              <a:buFontTx/>
              <a:buAutoNum type="arabicPeriod"/>
              <a:defRPr/>
            </a:pPr>
            <a:r>
              <a:rPr lang="es-ES" sz="1600" b="1" dirty="0" smtClean="0">
                <a:solidFill>
                  <a:schemeClr val="bg1">
                    <a:lumMod val="50000"/>
                  </a:schemeClr>
                </a:solidFill>
                <a:hlinkClick r:id="rId2" action="ppaction://hlinksldjump"/>
              </a:rPr>
              <a:t>Cuadro de Pensionados Efectos Diciembre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3" action="ppaction://hlinksldjump"/>
              </a:rPr>
              <a:t>Estados Financieros a Octubre de 2020</a:t>
            </a:r>
            <a:endParaRPr lang="es-ES" sz="1600" b="1" dirty="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4" action="ppaction://hlinksldjump"/>
              </a:rPr>
              <a:t>Reporte de la Cartera de Inversiones a Octubre de 2020</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5" action="ppaction://hlinksldjump"/>
              </a:rPr>
              <a:t>Reporte de Adeudos de Entidades Públicas Patronales</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6" action="ppaction://hlinksldjump"/>
              </a:rPr>
              <a:t>Proyecto de Presupuesto 2021</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ES" sz="1600" b="1" dirty="0" smtClean="0">
                <a:solidFill>
                  <a:schemeClr val="bg1">
                    <a:lumMod val="50000"/>
                  </a:schemeClr>
                </a:solidFill>
                <a:hlinkClick r:id="rId7" action="ppaction://hlinksldjump"/>
              </a:rPr>
              <a:t>Gastos Pendientes de Aplicación Presupuestal </a:t>
            </a:r>
            <a:endParaRPr lang="es-ES" sz="1600" b="1" dirty="0" smtClean="0">
              <a:solidFill>
                <a:schemeClr val="bg1">
                  <a:lumMod val="50000"/>
                </a:schemeClr>
              </a:solidFill>
            </a:endParaRPr>
          </a:p>
          <a:p>
            <a:pPr marL="457135" indent="-457135" algn="just" eaLnBrk="0" hangingPunct="0">
              <a:spcAft>
                <a:spcPct val="20000"/>
              </a:spcAft>
              <a:buFontTx/>
              <a:buAutoNum type="arabicPeriod"/>
              <a:defRPr/>
            </a:pPr>
            <a:r>
              <a:rPr lang="es-MX" sz="1600" b="1" dirty="0" smtClean="0">
                <a:solidFill>
                  <a:schemeClr val="bg1">
                    <a:lumMod val="50000"/>
                  </a:schemeClr>
                </a:solidFill>
                <a:hlinkClick r:id="rId8" action="ppaction://hlinksldjump"/>
              </a:rPr>
              <a:t>Incremento </a:t>
            </a:r>
            <a:r>
              <a:rPr lang="es-MX" sz="1600" b="1" dirty="0">
                <a:solidFill>
                  <a:schemeClr val="bg1">
                    <a:lumMod val="50000"/>
                  </a:schemeClr>
                </a:solidFill>
                <a:hlinkClick r:id="rId8" action="ppaction://hlinksldjump"/>
              </a:rPr>
              <a:t>de </a:t>
            </a:r>
            <a:r>
              <a:rPr lang="es-MX" sz="1600" b="1" dirty="0" smtClean="0">
                <a:solidFill>
                  <a:schemeClr val="bg1">
                    <a:lumMod val="50000"/>
                  </a:schemeClr>
                </a:solidFill>
                <a:hlinkClick r:id="rId8" action="ppaction://hlinksldjump"/>
              </a:rPr>
              <a:t>Renta de Inmuebles 2021</a:t>
            </a:r>
            <a:endParaRPr lang="es-MX" sz="1600" b="1" dirty="0">
              <a:solidFill>
                <a:schemeClr val="bg1">
                  <a:lumMod val="50000"/>
                </a:schemeClr>
              </a:solidFill>
            </a:endParaRPr>
          </a:p>
          <a:p>
            <a:pPr marL="457135" indent="-457135" algn="just" eaLnBrk="0" hangingPunct="0">
              <a:spcAft>
                <a:spcPct val="20000"/>
              </a:spcAft>
              <a:buFontTx/>
              <a:buAutoNum type="arabicPeriod"/>
              <a:defRPr/>
            </a:pPr>
            <a:r>
              <a:rPr lang="es-MX" sz="1600" b="1" dirty="0">
                <a:solidFill>
                  <a:schemeClr val="bg1">
                    <a:lumMod val="50000"/>
                  </a:schemeClr>
                </a:solidFill>
                <a:hlinkClick r:id="rId9" action="ppaction://hlinksldjump"/>
              </a:rPr>
              <a:t>Solicitud Presupuestal – DGPVI – Predial Parque Royal / GVA Virgo</a:t>
            </a:r>
            <a:endParaRPr lang="es-MX" sz="1600" b="1" dirty="0">
              <a:solidFill>
                <a:schemeClr val="bg1">
                  <a:lumMod val="50000"/>
                </a:schemeClr>
              </a:solidFill>
            </a:endParaRPr>
          </a:p>
          <a:p>
            <a:pPr marL="457135" indent="-457135" algn="just" eaLnBrk="0" hangingPunct="0">
              <a:spcAft>
                <a:spcPct val="20000"/>
              </a:spcAft>
              <a:buFontTx/>
              <a:buAutoNum type="arabicPeriod"/>
              <a:defRPr/>
            </a:pPr>
            <a:r>
              <a:rPr lang="es-MX" sz="1600" b="1" dirty="0">
                <a:solidFill>
                  <a:schemeClr val="bg1">
                    <a:lumMod val="50000"/>
                  </a:schemeClr>
                </a:solidFill>
                <a:hlinkClick r:id="rId10" action="ppaction://hlinksldjump"/>
              </a:rPr>
              <a:t>Prórroga Apoyo Covid Intereses </a:t>
            </a:r>
            <a:r>
              <a:rPr lang="es-MX" sz="1600" b="1" dirty="0" smtClean="0">
                <a:solidFill>
                  <a:schemeClr val="bg1">
                    <a:lumMod val="50000"/>
                  </a:schemeClr>
                </a:solidFill>
                <a:hlinkClick r:id="rId10" action="ppaction://hlinksldjump"/>
              </a:rPr>
              <a:t>Ordinarios</a:t>
            </a:r>
            <a:endParaRPr lang="es-ES" sz="2000" b="1" dirty="0" smtClean="0">
              <a:solidFill>
                <a:schemeClr val="bg1">
                  <a:lumMod val="50000"/>
                </a:schemeClr>
              </a:solidFill>
            </a:endParaRPr>
          </a:p>
          <a:p>
            <a:pPr marL="457135" indent="-457135" algn="just" eaLnBrk="0" hangingPunct="0">
              <a:spcAft>
                <a:spcPct val="20000"/>
              </a:spcAft>
              <a:buFontTx/>
              <a:buAutoNum type="arabicPeriod"/>
              <a:defRPr/>
            </a:pPr>
            <a:r>
              <a:rPr lang="es-MX" sz="1600" b="1" dirty="0" smtClean="0">
                <a:solidFill>
                  <a:schemeClr val="bg1">
                    <a:lumMod val="50000"/>
                  </a:schemeClr>
                </a:solidFill>
                <a:hlinkClick r:id="rId11" action="ppaction://hlinksldjump"/>
              </a:rPr>
              <a:t>Asuntos Varios</a:t>
            </a:r>
            <a:endParaRPr lang="es-MX" sz="1200" b="1"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457135" indent="-457135" algn="just" eaLnBrk="0" hangingPunct="0">
              <a:spcAft>
                <a:spcPct val="20000"/>
              </a:spcAft>
              <a:buFontTx/>
              <a:buAutoNum type="arabicPeriod"/>
              <a:defRPr/>
            </a:pPr>
            <a:endParaRPr lang="es-MX" sz="1600" b="1" u="sng" dirty="0" smtClean="0">
              <a:solidFill>
                <a:schemeClr val="bg1">
                  <a:lumMod val="50000"/>
                </a:schemeClr>
              </a:solidFill>
            </a:endParaRPr>
          </a:p>
          <a:p>
            <a:pPr marL="0" indent="0">
              <a:buNone/>
            </a:pPr>
            <a:endParaRPr lang="es-MX" sz="1600" dirty="0"/>
          </a:p>
        </p:txBody>
      </p:sp>
      <p:sp>
        <p:nvSpPr>
          <p:cNvPr id="2" name="Marcador de número de diapositiva 1"/>
          <p:cNvSpPr>
            <a:spLocks noGrp="1"/>
          </p:cNvSpPr>
          <p:nvPr>
            <p:ph type="sldNum" sz="quarter" idx="12"/>
          </p:nvPr>
        </p:nvSpPr>
        <p:spPr/>
        <p:txBody>
          <a:bodyPr/>
          <a:lstStyle/>
          <a:p>
            <a:fld id="{08DCC1CA-BC64-9342-9FC6-0A703FD15379}" type="slidenum">
              <a:rPr lang="en-US" smtClean="0"/>
              <a:pPr/>
              <a:t>1</a:t>
            </a:fld>
            <a:endParaRPr lang="en-US" dirty="0"/>
          </a:p>
        </p:txBody>
      </p:sp>
    </p:spTree>
    <p:extLst>
      <p:ext uri="{BB962C8B-B14F-4D97-AF65-F5344CB8AC3E}">
        <p14:creationId xmlns:p14="http://schemas.microsoft.com/office/powerpoint/2010/main" val="389918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73979" y="-83486"/>
            <a:ext cx="6763053" cy="845485"/>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sp>
        <p:nvSpPr>
          <p:cNvPr id="6" name="5 Rectángulo"/>
          <p:cNvSpPr/>
          <p:nvPr/>
        </p:nvSpPr>
        <p:spPr>
          <a:xfrm>
            <a:off x="-53319" y="1418323"/>
            <a:ext cx="7998665" cy="369332"/>
          </a:xfrm>
          <a:prstGeom prst="rect">
            <a:avLst/>
          </a:prstGeom>
        </p:spPr>
        <p:txBody>
          <a:bodyPr wrap="none">
            <a:spAutoFit/>
          </a:bodyPr>
          <a:lstStyle/>
          <a:p>
            <a:r>
              <a:rPr lang="es-MX" b="1" dirty="0">
                <a:solidFill>
                  <a:schemeClr val="tx1">
                    <a:lumMod val="75000"/>
                    <a:lumOff val="25000"/>
                  </a:schemeClr>
                </a:solidFill>
              </a:rPr>
              <a:t>COMPARATIVO  RENDIMIENTO CON  PRINCIPALES INDICADORES DE MERCADO</a:t>
            </a: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19</a:t>
            </a:fld>
            <a:endParaRPr lang="en-US" dirty="0"/>
          </a:p>
        </p:txBody>
      </p:sp>
      <p:pic>
        <p:nvPicPr>
          <p:cNvPr id="7" name="Imagen 6"/>
          <p:cNvPicPr>
            <a:picLocks noChangeAspect="1"/>
          </p:cNvPicPr>
          <p:nvPr/>
        </p:nvPicPr>
        <p:blipFill>
          <a:blip r:embed="rId2"/>
          <a:stretch>
            <a:fillRect/>
          </a:stretch>
        </p:blipFill>
        <p:spPr>
          <a:xfrm>
            <a:off x="0" y="2323448"/>
            <a:ext cx="9144000" cy="2211103"/>
          </a:xfrm>
          <a:prstGeom prst="rect">
            <a:avLst/>
          </a:prstGeom>
        </p:spPr>
      </p:pic>
      <p:sp>
        <p:nvSpPr>
          <p:cNvPr id="10" name="Rectángulo 9"/>
          <p:cNvSpPr/>
          <p:nvPr/>
        </p:nvSpPr>
        <p:spPr>
          <a:xfrm>
            <a:off x="27613" y="6337869"/>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spTree>
    <p:extLst>
      <p:ext uri="{BB962C8B-B14F-4D97-AF65-F5344CB8AC3E}">
        <p14:creationId xmlns:p14="http://schemas.microsoft.com/office/powerpoint/2010/main" val="1455930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Título"/>
          <p:cNvSpPr txBox="1">
            <a:spLocks/>
          </p:cNvSpPr>
          <p:nvPr/>
        </p:nvSpPr>
        <p:spPr>
          <a:xfrm>
            <a:off x="1685336" y="-61668"/>
            <a:ext cx="6704687" cy="986477"/>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sp>
        <p:nvSpPr>
          <p:cNvPr id="2" name="Marcador de número de diapositiva 1"/>
          <p:cNvSpPr>
            <a:spLocks noGrp="1"/>
          </p:cNvSpPr>
          <p:nvPr>
            <p:ph type="sldNum" sz="quarter" idx="12"/>
          </p:nvPr>
        </p:nvSpPr>
        <p:spPr/>
        <p:txBody>
          <a:bodyPr/>
          <a:lstStyle/>
          <a:p>
            <a:fld id="{08DCC1CA-BC64-9342-9FC6-0A703FD15379}" type="slidenum">
              <a:rPr lang="en-US" smtClean="0"/>
              <a:t>20</a:t>
            </a:fld>
            <a:endParaRPr lang="en-US" dirty="0"/>
          </a:p>
        </p:txBody>
      </p:sp>
      <p:pic>
        <p:nvPicPr>
          <p:cNvPr id="5" name="Imagen 4"/>
          <p:cNvPicPr>
            <a:picLocks noChangeAspect="1"/>
          </p:cNvPicPr>
          <p:nvPr/>
        </p:nvPicPr>
        <p:blipFill>
          <a:blip r:embed="rId2"/>
          <a:stretch>
            <a:fillRect/>
          </a:stretch>
        </p:blipFill>
        <p:spPr>
          <a:xfrm>
            <a:off x="179512" y="891620"/>
            <a:ext cx="8742751" cy="5433968"/>
          </a:xfrm>
          <a:prstGeom prst="rect">
            <a:avLst/>
          </a:prstGeom>
        </p:spPr>
      </p:pic>
    </p:spTree>
    <p:extLst>
      <p:ext uri="{BB962C8B-B14F-4D97-AF65-F5344CB8AC3E}">
        <p14:creationId xmlns:p14="http://schemas.microsoft.com/office/powerpoint/2010/main" val="9922280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21</a:t>
            </a:fld>
            <a:endParaRPr lang="en-US" dirty="0"/>
          </a:p>
        </p:txBody>
      </p:sp>
      <p:sp>
        <p:nvSpPr>
          <p:cNvPr id="5" name="2 Título"/>
          <p:cNvSpPr txBox="1">
            <a:spLocks/>
          </p:cNvSpPr>
          <p:nvPr/>
        </p:nvSpPr>
        <p:spPr>
          <a:xfrm>
            <a:off x="1678675" y="-85035"/>
            <a:ext cx="6779525" cy="83010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pic>
        <p:nvPicPr>
          <p:cNvPr id="7" name="Imagen 6"/>
          <p:cNvPicPr>
            <a:picLocks noChangeAspect="1"/>
          </p:cNvPicPr>
          <p:nvPr/>
        </p:nvPicPr>
        <p:blipFill>
          <a:blip r:embed="rId2"/>
          <a:stretch>
            <a:fillRect/>
          </a:stretch>
        </p:blipFill>
        <p:spPr>
          <a:xfrm>
            <a:off x="298376" y="878366"/>
            <a:ext cx="8388424" cy="5477984"/>
          </a:xfrm>
          <a:prstGeom prst="rect">
            <a:avLst/>
          </a:prstGeom>
        </p:spPr>
      </p:pic>
    </p:spTree>
    <p:extLst>
      <p:ext uri="{BB962C8B-B14F-4D97-AF65-F5344CB8AC3E}">
        <p14:creationId xmlns:p14="http://schemas.microsoft.com/office/powerpoint/2010/main" val="14118384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22</a:t>
            </a:fld>
            <a:endParaRPr lang="en-US" dirty="0"/>
          </a:p>
        </p:txBody>
      </p:sp>
      <p:sp>
        <p:nvSpPr>
          <p:cNvPr id="5" name="2 Título"/>
          <p:cNvSpPr txBox="1">
            <a:spLocks/>
          </p:cNvSpPr>
          <p:nvPr/>
        </p:nvSpPr>
        <p:spPr>
          <a:xfrm>
            <a:off x="1692322" y="-85036"/>
            <a:ext cx="6765878" cy="901449"/>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pic>
        <p:nvPicPr>
          <p:cNvPr id="7" name="Imagen 6"/>
          <p:cNvPicPr>
            <a:picLocks noChangeAspect="1"/>
          </p:cNvPicPr>
          <p:nvPr/>
        </p:nvPicPr>
        <p:blipFill>
          <a:blip r:embed="rId2"/>
          <a:stretch>
            <a:fillRect/>
          </a:stretch>
        </p:blipFill>
        <p:spPr>
          <a:xfrm>
            <a:off x="323528" y="828160"/>
            <a:ext cx="8280920" cy="5407780"/>
          </a:xfrm>
          <a:prstGeom prst="rect">
            <a:avLst/>
          </a:prstGeom>
        </p:spPr>
      </p:pic>
    </p:spTree>
    <p:extLst>
      <p:ext uri="{BB962C8B-B14F-4D97-AF65-F5344CB8AC3E}">
        <p14:creationId xmlns:p14="http://schemas.microsoft.com/office/powerpoint/2010/main" val="28147330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23</a:t>
            </a:fld>
            <a:endParaRPr lang="en-US" dirty="0"/>
          </a:p>
        </p:txBody>
      </p:sp>
      <p:sp>
        <p:nvSpPr>
          <p:cNvPr id="5" name="2 Título"/>
          <p:cNvSpPr txBox="1">
            <a:spLocks/>
          </p:cNvSpPr>
          <p:nvPr/>
        </p:nvSpPr>
        <p:spPr>
          <a:xfrm>
            <a:off x="1692322" y="-85036"/>
            <a:ext cx="6765878" cy="901449"/>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pic>
        <p:nvPicPr>
          <p:cNvPr id="8" name="Imagen 7"/>
          <p:cNvPicPr>
            <a:picLocks noChangeAspect="1"/>
          </p:cNvPicPr>
          <p:nvPr/>
        </p:nvPicPr>
        <p:blipFill>
          <a:blip r:embed="rId2"/>
          <a:stretch>
            <a:fillRect/>
          </a:stretch>
        </p:blipFill>
        <p:spPr>
          <a:xfrm>
            <a:off x="107504" y="917103"/>
            <a:ext cx="8862295" cy="5057300"/>
          </a:xfrm>
          <a:prstGeom prst="rect">
            <a:avLst/>
          </a:prstGeom>
        </p:spPr>
      </p:pic>
    </p:spTree>
    <p:extLst>
      <p:ext uri="{BB962C8B-B14F-4D97-AF65-F5344CB8AC3E}">
        <p14:creationId xmlns:p14="http://schemas.microsoft.com/office/powerpoint/2010/main" val="533431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24</a:t>
            </a:fld>
            <a:endParaRPr lang="en-US" dirty="0"/>
          </a:p>
        </p:txBody>
      </p:sp>
      <p:sp>
        <p:nvSpPr>
          <p:cNvPr id="5" name="2 Título"/>
          <p:cNvSpPr txBox="1">
            <a:spLocks/>
          </p:cNvSpPr>
          <p:nvPr/>
        </p:nvSpPr>
        <p:spPr>
          <a:xfrm>
            <a:off x="1692322" y="-85036"/>
            <a:ext cx="6765878" cy="901449"/>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pic>
        <p:nvPicPr>
          <p:cNvPr id="7" name="Imagen 6"/>
          <p:cNvPicPr>
            <a:picLocks noChangeAspect="1"/>
          </p:cNvPicPr>
          <p:nvPr/>
        </p:nvPicPr>
        <p:blipFill>
          <a:blip r:embed="rId2"/>
          <a:stretch>
            <a:fillRect/>
          </a:stretch>
        </p:blipFill>
        <p:spPr>
          <a:xfrm>
            <a:off x="179512" y="878962"/>
            <a:ext cx="8732325" cy="5289949"/>
          </a:xfrm>
          <a:prstGeom prst="rect">
            <a:avLst/>
          </a:prstGeom>
        </p:spPr>
      </p:pic>
    </p:spTree>
    <p:extLst>
      <p:ext uri="{BB962C8B-B14F-4D97-AF65-F5344CB8AC3E}">
        <p14:creationId xmlns:p14="http://schemas.microsoft.com/office/powerpoint/2010/main" val="17343324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s-MX" dirty="0"/>
          </a:p>
        </p:txBody>
      </p:sp>
      <p:sp>
        <p:nvSpPr>
          <p:cNvPr id="3" name="Subtítulo 2"/>
          <p:cNvSpPr>
            <a:spLocks noGrp="1"/>
          </p:cNvSpPr>
          <p:nvPr>
            <p:ph type="subTitle" idx="1"/>
          </p:nvPr>
        </p:nvSpPr>
        <p:spPr/>
        <p:txBody>
          <a:bodyPr/>
          <a:lstStyle/>
          <a:p>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t>25</a:t>
            </a:fld>
            <a:endParaRPr lang="en-US" dirty="0"/>
          </a:p>
        </p:txBody>
      </p:sp>
      <p:sp>
        <p:nvSpPr>
          <p:cNvPr id="5" name="2 Título"/>
          <p:cNvSpPr txBox="1">
            <a:spLocks/>
          </p:cNvSpPr>
          <p:nvPr/>
        </p:nvSpPr>
        <p:spPr>
          <a:xfrm>
            <a:off x="1692322" y="-85036"/>
            <a:ext cx="6765878" cy="901449"/>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pic>
        <p:nvPicPr>
          <p:cNvPr id="8" name="Imagen 7"/>
          <p:cNvPicPr>
            <a:picLocks noChangeAspect="1"/>
          </p:cNvPicPr>
          <p:nvPr/>
        </p:nvPicPr>
        <p:blipFill>
          <a:blip r:embed="rId2"/>
          <a:stretch>
            <a:fillRect/>
          </a:stretch>
        </p:blipFill>
        <p:spPr>
          <a:xfrm>
            <a:off x="84268" y="1412776"/>
            <a:ext cx="8771700" cy="3096344"/>
          </a:xfrm>
          <a:prstGeom prst="rect">
            <a:avLst/>
          </a:prstGeom>
        </p:spPr>
      </p:pic>
    </p:spTree>
    <p:extLst>
      <p:ext uri="{BB962C8B-B14F-4D97-AF65-F5344CB8AC3E}">
        <p14:creationId xmlns:p14="http://schemas.microsoft.com/office/powerpoint/2010/main" val="25708414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62945"/>
            <a:ext cx="6760062" cy="90961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schemeClr val="bg1">
                    <a:lumMod val="95000"/>
                  </a:schemeClr>
                </a:solidFill>
                <a:latin typeface="+mn-lt"/>
              </a:rPr>
              <a:t>Reporte de la Cartera de Inversiones </a:t>
            </a:r>
          </a:p>
          <a:p>
            <a:pPr marL="0" algn="ctr"/>
            <a:r>
              <a:rPr lang="es-MX" sz="2400" b="1" dirty="0" smtClean="0">
                <a:solidFill>
                  <a:schemeClr val="bg1">
                    <a:lumMod val="95000"/>
                  </a:schemeClr>
                </a:solidFill>
                <a:latin typeface="+mn-lt"/>
              </a:rPr>
              <a:t>Octubre 2020</a:t>
            </a:r>
            <a:endParaRPr lang="es-MX" sz="2400" b="1" dirty="0">
              <a:solidFill>
                <a:schemeClr val="bg1">
                  <a:lumMod val="95000"/>
                </a:schemeClr>
              </a:solidFill>
              <a:latin typeface="+mn-lt"/>
            </a:endParaRPr>
          </a:p>
        </p:txBody>
      </p:sp>
      <p:sp>
        <p:nvSpPr>
          <p:cNvPr id="8" name="5 Rectángulo"/>
          <p:cNvSpPr/>
          <p:nvPr/>
        </p:nvSpPr>
        <p:spPr>
          <a:xfrm>
            <a:off x="-1" y="829738"/>
            <a:ext cx="2459866" cy="369332"/>
          </a:xfrm>
          <a:prstGeom prst="rect">
            <a:avLst/>
          </a:prstGeom>
        </p:spPr>
        <p:txBody>
          <a:bodyPr wrap="square">
            <a:spAutoFit/>
          </a:bodyPr>
          <a:lstStyle/>
          <a:p>
            <a:pPr algn="ctr"/>
            <a:r>
              <a:rPr lang="es-MX" b="1" dirty="0" smtClean="0">
                <a:solidFill>
                  <a:schemeClr val="tx1">
                    <a:lumMod val="75000"/>
                    <a:lumOff val="25000"/>
                  </a:schemeClr>
                </a:solidFill>
              </a:rPr>
              <a:t>INGRESOS  </a:t>
            </a:r>
            <a:r>
              <a:rPr lang="es-MX" b="1" dirty="0">
                <a:solidFill>
                  <a:schemeClr val="tx1">
                    <a:lumMod val="75000"/>
                    <a:lumOff val="25000"/>
                  </a:schemeClr>
                </a:solidFill>
              </a:rPr>
              <a:t>EFECTIVOS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26</a:t>
            </a:fld>
            <a:endParaRPr lang="es-MX" dirty="0"/>
          </a:p>
        </p:txBody>
      </p:sp>
      <p:pic>
        <p:nvPicPr>
          <p:cNvPr id="7" name="Imagen 6"/>
          <p:cNvPicPr>
            <a:picLocks noChangeAspect="1"/>
          </p:cNvPicPr>
          <p:nvPr/>
        </p:nvPicPr>
        <p:blipFill>
          <a:blip r:embed="rId2"/>
          <a:stretch>
            <a:fillRect/>
          </a:stretch>
        </p:blipFill>
        <p:spPr>
          <a:xfrm>
            <a:off x="1653736" y="1206316"/>
            <a:ext cx="5885091" cy="2492275"/>
          </a:xfrm>
          <a:prstGeom prst="rect">
            <a:avLst/>
          </a:prstGeom>
        </p:spPr>
      </p:pic>
      <p:pic>
        <p:nvPicPr>
          <p:cNvPr id="9" name="Imagen 8"/>
          <p:cNvPicPr>
            <a:picLocks noChangeAspect="1"/>
          </p:cNvPicPr>
          <p:nvPr/>
        </p:nvPicPr>
        <p:blipFill>
          <a:blip r:embed="rId3"/>
          <a:stretch>
            <a:fillRect/>
          </a:stretch>
        </p:blipFill>
        <p:spPr>
          <a:xfrm>
            <a:off x="2123728" y="3784602"/>
            <a:ext cx="4620479" cy="2774397"/>
          </a:xfrm>
          <a:prstGeom prst="rect">
            <a:avLst/>
          </a:prstGeom>
        </p:spPr>
      </p:pic>
    </p:spTree>
    <p:extLst>
      <p:ext uri="{BB962C8B-B14F-4D97-AF65-F5344CB8AC3E}">
        <p14:creationId xmlns:p14="http://schemas.microsoft.com/office/powerpoint/2010/main" val="17288380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Título"/>
          <p:cNvSpPr txBox="1">
            <a:spLocks/>
          </p:cNvSpPr>
          <p:nvPr/>
        </p:nvSpPr>
        <p:spPr>
          <a:xfrm>
            <a:off x="1693710" y="-54593"/>
            <a:ext cx="6730443" cy="83264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2020</a:t>
            </a:r>
            <a:endParaRPr lang="es-MX" sz="2400" b="1" dirty="0">
              <a:solidFill>
                <a:prstClr val="white">
                  <a:lumMod val="95000"/>
                </a:prstClr>
              </a:solidFill>
              <a:latin typeface="Candara"/>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27</a:t>
            </a:fld>
            <a:endParaRPr lang="es-MX" dirty="0"/>
          </a:p>
        </p:txBody>
      </p:sp>
      <p:pic>
        <p:nvPicPr>
          <p:cNvPr id="6" name="Imagen 5"/>
          <p:cNvPicPr>
            <a:picLocks noChangeAspect="1"/>
          </p:cNvPicPr>
          <p:nvPr/>
        </p:nvPicPr>
        <p:blipFill>
          <a:blip r:embed="rId2"/>
          <a:stretch>
            <a:fillRect/>
          </a:stretch>
        </p:blipFill>
        <p:spPr>
          <a:xfrm>
            <a:off x="955886" y="913176"/>
            <a:ext cx="7359421" cy="5443174"/>
          </a:xfrm>
          <a:prstGeom prst="rect">
            <a:avLst/>
          </a:prstGeom>
        </p:spPr>
      </p:pic>
    </p:spTree>
    <p:extLst>
      <p:ext uri="{BB962C8B-B14F-4D97-AF65-F5344CB8AC3E}">
        <p14:creationId xmlns:p14="http://schemas.microsoft.com/office/powerpoint/2010/main" val="19794285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0" y="691861"/>
            <a:ext cx="1637069"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637069" y="-52560"/>
            <a:ext cx="7043738" cy="85446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28</a:t>
            </a:fld>
            <a:endParaRPr lang="es-MX" dirty="0"/>
          </a:p>
        </p:txBody>
      </p:sp>
      <p:pic>
        <p:nvPicPr>
          <p:cNvPr id="8" name="Imagen 7"/>
          <p:cNvPicPr>
            <a:picLocks noChangeAspect="1"/>
          </p:cNvPicPr>
          <p:nvPr/>
        </p:nvPicPr>
        <p:blipFill>
          <a:blip r:embed="rId2"/>
          <a:stretch>
            <a:fillRect/>
          </a:stretch>
        </p:blipFill>
        <p:spPr>
          <a:xfrm>
            <a:off x="2720667" y="907965"/>
            <a:ext cx="4665488" cy="5355774"/>
          </a:xfrm>
          <a:prstGeom prst="rect">
            <a:avLst/>
          </a:prstGeom>
        </p:spPr>
      </p:pic>
    </p:spTree>
    <p:extLst>
      <p:ext uri="{BB962C8B-B14F-4D97-AF65-F5344CB8AC3E}">
        <p14:creationId xmlns:p14="http://schemas.microsoft.com/office/powerpoint/2010/main" val="3981505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5 Imagen" descr="Dctos.png">
            <a:hlinkClick r:id="rId2" action="ppaction://hlinkfile"/>
          </p:cNvPr>
          <p:cNvPicPr>
            <a:picLocks noChangeAspect="1"/>
          </p:cNvPicPr>
          <p:nvPr/>
        </p:nvPicPr>
        <p:blipFill>
          <a:blip r:embed="rId3" cstate="print"/>
          <a:stretch>
            <a:fillRect/>
          </a:stretch>
        </p:blipFill>
        <p:spPr>
          <a:xfrm>
            <a:off x="8267427" y="5778782"/>
            <a:ext cx="419373" cy="391584"/>
          </a:xfrm>
          <a:prstGeom prst="rect">
            <a:avLst/>
          </a:prstGeom>
        </p:spPr>
      </p:pic>
      <p:sp>
        <p:nvSpPr>
          <p:cNvPr id="2" name="Título 1"/>
          <p:cNvSpPr>
            <a:spLocks noGrp="1"/>
          </p:cNvSpPr>
          <p:nvPr>
            <p:ph type="ctrTitle"/>
          </p:nvPr>
        </p:nvSpPr>
        <p:spPr>
          <a:xfrm>
            <a:off x="296214" y="1925116"/>
            <a:ext cx="57422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3. Cuadro de Pensionados </a:t>
            </a:r>
            <a:r>
              <a:rPr lang="es-MX" dirty="0" smtClean="0">
                <a:solidFill>
                  <a:schemeClr val="tx1">
                    <a:lumMod val="65000"/>
                    <a:lumOff val="35000"/>
                  </a:schemeClr>
                </a:solidFill>
                <a:effectLst>
                  <a:outerShdw blurRad="38100" dist="38100" dir="2700000" algn="tl">
                    <a:srgbClr val="000000">
                      <a:alpha val="43137"/>
                    </a:srgbClr>
                  </a:outerShdw>
                </a:effectLst>
              </a:rPr>
              <a:t>Efectos</a:t>
            </a:r>
            <a:br>
              <a:rPr lang="es-MX" dirty="0" smtClean="0">
                <a:solidFill>
                  <a:schemeClr val="tx1">
                    <a:lumMod val="65000"/>
                    <a:lumOff val="35000"/>
                  </a:schemeClr>
                </a:solidFill>
                <a:effectLst>
                  <a:outerShdw blurRad="38100" dist="38100" dir="2700000" algn="tl">
                    <a:srgbClr val="000000">
                      <a:alpha val="43137"/>
                    </a:srgbClr>
                  </a:outerShdw>
                </a:effectLst>
              </a:rPr>
            </a:b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148108" y="3013366"/>
            <a:ext cx="5742296" cy="1752600"/>
          </a:xfrm>
        </p:spPr>
        <p:txBody>
          <a:bodyPr>
            <a:normAutofit/>
          </a:bodyPr>
          <a:lstStyle/>
          <a:p>
            <a:r>
              <a:rPr lang="es-MX" sz="3600" dirty="0" smtClean="0">
                <a:solidFill>
                  <a:schemeClr val="tx1">
                    <a:lumMod val="65000"/>
                    <a:lumOff val="35000"/>
                  </a:schemeClr>
                </a:solidFill>
                <a:effectLst>
                  <a:outerShdw blurRad="38100" dist="38100" dir="2700000" algn="tl">
                    <a:srgbClr val="000000">
                      <a:alpha val="43137"/>
                    </a:srgbClr>
                  </a:outerShdw>
                </a:effectLst>
              </a:rPr>
              <a:t>Diciembre </a:t>
            </a:r>
            <a:r>
              <a:rPr lang="es-MX" sz="3600" dirty="0">
                <a:solidFill>
                  <a:schemeClr val="tx1">
                    <a:lumMod val="65000"/>
                    <a:lumOff val="35000"/>
                  </a:schemeClr>
                </a:solidFill>
                <a:effectLst>
                  <a:outerShdw blurRad="38100" dist="38100" dir="2700000" algn="tl">
                    <a:srgbClr val="000000">
                      <a:alpha val="43137"/>
                    </a:srgbClr>
                  </a:outerShdw>
                </a:effectLst>
              </a:rPr>
              <a:t>2020</a:t>
            </a:r>
            <a:endParaRPr lang="es-MX" sz="3600" dirty="0"/>
          </a:p>
        </p:txBody>
      </p:sp>
      <p:sp>
        <p:nvSpPr>
          <p:cNvPr id="5" name="Marcador de número de diapositiva 4"/>
          <p:cNvSpPr>
            <a:spLocks noGrp="1"/>
          </p:cNvSpPr>
          <p:nvPr>
            <p:ph type="sldNum" sz="quarter" idx="12"/>
          </p:nvPr>
        </p:nvSpPr>
        <p:spPr/>
        <p:txBody>
          <a:bodyPr/>
          <a:lstStyle/>
          <a:p>
            <a:fld id="{08DCC1CA-BC64-9342-9FC6-0A703FD15379}" type="slidenum">
              <a:rPr lang="en-US" smtClean="0"/>
              <a:pPr/>
              <a:t>2</a:t>
            </a:fld>
            <a:endParaRPr lang="en-US" dirty="0"/>
          </a:p>
        </p:txBody>
      </p:sp>
      <p:sp>
        <p:nvSpPr>
          <p:cNvPr id="6" name="Rectángulo 5"/>
          <p:cNvSpPr/>
          <p:nvPr/>
        </p:nvSpPr>
        <p:spPr>
          <a:xfrm>
            <a:off x="296214" y="4073134"/>
            <a:ext cx="8569209" cy="1815882"/>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tres del orden del día, relativo a la presentación del </a:t>
            </a:r>
            <a:r>
              <a:rPr lang="es-MX" sz="1600" i="1" dirty="0"/>
              <a:t>Cuadro de Pensionados,</a:t>
            </a:r>
            <a:r>
              <a:rPr lang="es-MX" sz="1600" dirty="0"/>
              <a:t> el Director </a:t>
            </a:r>
            <a:r>
              <a:rPr lang="es-MX" sz="1600" dirty="0" smtClean="0"/>
              <a:t>General del </a:t>
            </a:r>
            <a:r>
              <a:rPr lang="es-MX" sz="1600" dirty="0"/>
              <a:t>Instituto de Pensiones del Estado de Jalisco, Iván Eduardo Argüelles Sánchez, con fundamento en lo establecido en el artículo 154 fracción V de la Ley del Instituto de Pensiones del Estado de Jalisco, presenta el </a:t>
            </a:r>
            <a:r>
              <a:rPr lang="es-MX" sz="1600" i="1" dirty="0"/>
              <a:t>Cuadro de Pensionados a efectos </a:t>
            </a:r>
            <a:r>
              <a:rPr lang="es-MX" sz="1600" i="1" dirty="0" smtClean="0"/>
              <a:t>diciembre </a:t>
            </a:r>
            <a:r>
              <a:rPr lang="es-MX" sz="1600" i="1" dirty="0"/>
              <a:t>de 2020</a:t>
            </a:r>
            <a:r>
              <a:rPr lang="es-MX" sz="1600" dirty="0"/>
              <a:t>, con ajuste a partir del día siguiente a aquel en que cada afiliado haya cobrado su último sueldo, de conformidad con el artículo cuarto transitorio de la Ley del Instituto de Pensiones del Estado de Jalisco, conforme al siguiente reporte general:</a:t>
            </a:r>
          </a:p>
        </p:txBody>
      </p:sp>
    </p:spTree>
    <p:extLst>
      <p:ext uri="{BB962C8B-B14F-4D97-AF65-F5344CB8AC3E}">
        <p14:creationId xmlns:p14="http://schemas.microsoft.com/office/powerpoint/2010/main" val="36480222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t>PORTAFOLIO ACTUAL</a:t>
            </a:r>
          </a:p>
        </p:txBody>
      </p:sp>
      <p:sp>
        <p:nvSpPr>
          <p:cNvPr id="4" name="2 Título"/>
          <p:cNvSpPr txBox="1">
            <a:spLocks/>
          </p:cNvSpPr>
          <p:nvPr/>
        </p:nvSpPr>
        <p:spPr>
          <a:xfrm>
            <a:off x="1547665" y="-52560"/>
            <a:ext cx="7012546" cy="777313"/>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29</a:t>
            </a:fld>
            <a:endParaRPr lang="es-MX" dirty="0"/>
          </a:p>
        </p:txBody>
      </p:sp>
      <p:pic>
        <p:nvPicPr>
          <p:cNvPr id="8" name="Imagen 7"/>
          <p:cNvPicPr>
            <a:picLocks noChangeAspect="1"/>
          </p:cNvPicPr>
          <p:nvPr/>
        </p:nvPicPr>
        <p:blipFill>
          <a:blip r:embed="rId2"/>
          <a:stretch>
            <a:fillRect/>
          </a:stretch>
        </p:blipFill>
        <p:spPr>
          <a:xfrm>
            <a:off x="2817994" y="979728"/>
            <a:ext cx="4665488" cy="5355774"/>
          </a:xfrm>
          <a:prstGeom prst="rect">
            <a:avLst/>
          </a:prstGeom>
        </p:spPr>
      </p:pic>
    </p:spTree>
    <p:extLst>
      <p:ext uri="{BB962C8B-B14F-4D97-AF65-F5344CB8AC3E}">
        <p14:creationId xmlns:p14="http://schemas.microsoft.com/office/powerpoint/2010/main" val="30486891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51379" y="-40944"/>
            <a:ext cx="6796585" cy="78197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30</a:t>
            </a:fld>
            <a:endParaRPr lang="es-MX" dirty="0"/>
          </a:p>
        </p:txBody>
      </p:sp>
      <p:pic>
        <p:nvPicPr>
          <p:cNvPr id="8" name="Imagen 7"/>
          <p:cNvPicPr>
            <a:picLocks noChangeAspect="1"/>
          </p:cNvPicPr>
          <p:nvPr/>
        </p:nvPicPr>
        <p:blipFill>
          <a:blip r:embed="rId2"/>
          <a:stretch>
            <a:fillRect/>
          </a:stretch>
        </p:blipFill>
        <p:spPr>
          <a:xfrm>
            <a:off x="2801058" y="911994"/>
            <a:ext cx="4665488" cy="5355774"/>
          </a:xfrm>
          <a:prstGeom prst="rect">
            <a:avLst/>
          </a:prstGeom>
        </p:spPr>
      </p:pic>
    </p:spTree>
    <p:extLst>
      <p:ext uri="{BB962C8B-B14F-4D97-AF65-F5344CB8AC3E}">
        <p14:creationId xmlns:p14="http://schemas.microsoft.com/office/powerpoint/2010/main" val="34097462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93709" y="-48020"/>
            <a:ext cx="6760062" cy="81210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31</a:t>
            </a:fld>
            <a:endParaRPr lang="es-MX" dirty="0"/>
          </a:p>
        </p:txBody>
      </p:sp>
      <p:pic>
        <p:nvPicPr>
          <p:cNvPr id="8" name="Imagen 7"/>
          <p:cNvPicPr>
            <a:picLocks noChangeAspect="1"/>
          </p:cNvPicPr>
          <p:nvPr/>
        </p:nvPicPr>
        <p:blipFill>
          <a:blip r:embed="rId2"/>
          <a:stretch>
            <a:fillRect/>
          </a:stretch>
        </p:blipFill>
        <p:spPr>
          <a:xfrm>
            <a:off x="2885730" y="802191"/>
            <a:ext cx="4665488" cy="5355774"/>
          </a:xfrm>
          <a:prstGeom prst="rect">
            <a:avLst/>
          </a:prstGeom>
        </p:spPr>
      </p:pic>
    </p:spTree>
    <p:extLst>
      <p:ext uri="{BB962C8B-B14F-4D97-AF65-F5344CB8AC3E}">
        <p14:creationId xmlns:p14="http://schemas.microsoft.com/office/powerpoint/2010/main" val="17984216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78674" y="-27022"/>
            <a:ext cx="6755641" cy="80903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54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32</a:t>
            </a:fld>
            <a:endParaRPr lang="es-MX" dirty="0"/>
          </a:p>
        </p:txBody>
      </p:sp>
      <p:pic>
        <p:nvPicPr>
          <p:cNvPr id="8" name="Imagen 7"/>
          <p:cNvPicPr>
            <a:picLocks noChangeAspect="1"/>
          </p:cNvPicPr>
          <p:nvPr/>
        </p:nvPicPr>
        <p:blipFill>
          <a:blip r:embed="rId2"/>
          <a:stretch>
            <a:fillRect/>
          </a:stretch>
        </p:blipFill>
        <p:spPr>
          <a:xfrm>
            <a:off x="2902661" y="911994"/>
            <a:ext cx="4665488" cy="5355774"/>
          </a:xfrm>
          <a:prstGeom prst="rect">
            <a:avLst/>
          </a:prstGeom>
        </p:spPr>
      </p:pic>
    </p:spTree>
    <p:extLst>
      <p:ext uri="{BB962C8B-B14F-4D97-AF65-F5344CB8AC3E}">
        <p14:creationId xmlns:p14="http://schemas.microsoft.com/office/powerpoint/2010/main" val="31257842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Título"/>
          <p:cNvSpPr txBox="1">
            <a:spLocks/>
          </p:cNvSpPr>
          <p:nvPr/>
        </p:nvSpPr>
        <p:spPr>
          <a:xfrm>
            <a:off x="1668312" y="-39418"/>
            <a:ext cx="6782937" cy="799011"/>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33</a:t>
            </a:fld>
            <a:endParaRPr lang="es-MX" dirty="0"/>
          </a:p>
        </p:txBody>
      </p:sp>
      <p:pic>
        <p:nvPicPr>
          <p:cNvPr id="8" name="Imagen 7"/>
          <p:cNvPicPr>
            <a:picLocks noChangeAspect="1"/>
          </p:cNvPicPr>
          <p:nvPr/>
        </p:nvPicPr>
        <p:blipFill>
          <a:blip r:embed="rId2"/>
          <a:stretch>
            <a:fillRect/>
          </a:stretch>
        </p:blipFill>
        <p:spPr>
          <a:xfrm>
            <a:off x="2902662" y="827327"/>
            <a:ext cx="4665488" cy="5355774"/>
          </a:xfrm>
          <a:prstGeom prst="rect">
            <a:avLst/>
          </a:prstGeom>
        </p:spPr>
      </p:pic>
    </p:spTree>
    <p:extLst>
      <p:ext uri="{BB962C8B-B14F-4D97-AF65-F5344CB8AC3E}">
        <p14:creationId xmlns:p14="http://schemas.microsoft.com/office/powerpoint/2010/main" val="37501502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27575" y="-33866"/>
            <a:ext cx="6760062" cy="818538"/>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sp>
        <p:nvSpPr>
          <p:cNvPr id="6" name="Marcador de número de diapositiva 5"/>
          <p:cNvSpPr>
            <a:spLocks noGrp="1"/>
          </p:cNvSpPr>
          <p:nvPr>
            <p:ph type="sldNum" sz="quarter" idx="12"/>
          </p:nvPr>
        </p:nvSpPr>
        <p:spPr/>
        <p:txBody>
          <a:bodyPr/>
          <a:lstStyle/>
          <a:p>
            <a:fld id="{CF5E58AE-96D2-45FC-96FE-2B21174429C3}" type="slidenum">
              <a:rPr lang="es-MX" smtClean="0"/>
              <a:t>34</a:t>
            </a:fld>
            <a:endParaRPr lang="es-MX" dirty="0"/>
          </a:p>
        </p:txBody>
      </p:sp>
      <p:pic>
        <p:nvPicPr>
          <p:cNvPr id="8" name="Imagen 7"/>
          <p:cNvPicPr>
            <a:picLocks noChangeAspect="1"/>
          </p:cNvPicPr>
          <p:nvPr/>
        </p:nvPicPr>
        <p:blipFill>
          <a:blip r:embed="rId2"/>
          <a:stretch>
            <a:fillRect/>
          </a:stretch>
        </p:blipFill>
        <p:spPr>
          <a:xfrm>
            <a:off x="2774862" y="892624"/>
            <a:ext cx="4665488" cy="5355774"/>
          </a:xfrm>
          <a:prstGeom prst="rect">
            <a:avLst/>
          </a:prstGeom>
        </p:spPr>
      </p:pic>
    </p:spTree>
    <p:extLst>
      <p:ext uri="{BB962C8B-B14F-4D97-AF65-F5344CB8AC3E}">
        <p14:creationId xmlns:p14="http://schemas.microsoft.com/office/powerpoint/2010/main" val="35427061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35</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6" name="Imagen 5"/>
          <p:cNvPicPr>
            <a:picLocks noChangeAspect="1"/>
          </p:cNvPicPr>
          <p:nvPr/>
        </p:nvPicPr>
        <p:blipFill>
          <a:blip r:embed="rId2"/>
          <a:stretch>
            <a:fillRect/>
          </a:stretch>
        </p:blipFill>
        <p:spPr>
          <a:xfrm>
            <a:off x="2740997" y="901182"/>
            <a:ext cx="4665488" cy="5355774"/>
          </a:xfrm>
          <a:prstGeom prst="rect">
            <a:avLst/>
          </a:prstGeom>
        </p:spPr>
      </p:pic>
    </p:spTree>
    <p:extLst>
      <p:ext uri="{BB962C8B-B14F-4D97-AF65-F5344CB8AC3E}">
        <p14:creationId xmlns:p14="http://schemas.microsoft.com/office/powerpoint/2010/main" val="29659717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36</a:t>
            </a:fld>
            <a:endParaRPr lang="es-MX" dirty="0"/>
          </a:p>
        </p:txBody>
      </p:sp>
      <p:sp>
        <p:nvSpPr>
          <p:cNvPr id="4"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5" name="2 Título"/>
          <p:cNvSpPr txBox="1">
            <a:spLocks/>
          </p:cNvSpPr>
          <p:nvPr/>
        </p:nvSpPr>
        <p:spPr>
          <a:xfrm>
            <a:off x="1693710" y="-16752"/>
            <a:ext cx="6760062" cy="818540"/>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7" name="Imagen 6"/>
          <p:cNvPicPr>
            <a:picLocks noChangeAspect="1"/>
          </p:cNvPicPr>
          <p:nvPr/>
        </p:nvPicPr>
        <p:blipFill>
          <a:blip r:embed="rId2"/>
          <a:stretch>
            <a:fillRect/>
          </a:stretch>
        </p:blipFill>
        <p:spPr>
          <a:xfrm>
            <a:off x="2740997" y="916618"/>
            <a:ext cx="4665488" cy="5622294"/>
          </a:xfrm>
          <a:prstGeom prst="rect">
            <a:avLst/>
          </a:prstGeom>
        </p:spPr>
      </p:pic>
    </p:spTree>
    <p:extLst>
      <p:ext uri="{BB962C8B-B14F-4D97-AF65-F5344CB8AC3E}">
        <p14:creationId xmlns:p14="http://schemas.microsoft.com/office/powerpoint/2010/main" val="5417725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37</a:t>
            </a:fld>
            <a:endParaRPr lang="es-MX" dirty="0"/>
          </a:p>
        </p:txBody>
      </p:sp>
      <p:sp>
        <p:nvSpPr>
          <p:cNvPr id="3" name="5 Rectángulo"/>
          <p:cNvSpPr/>
          <p:nvPr/>
        </p:nvSpPr>
        <p:spPr>
          <a:xfrm>
            <a:off x="1" y="691861"/>
            <a:ext cx="1547664" cy="646331"/>
          </a:xfrm>
          <a:prstGeom prst="rect">
            <a:avLst/>
          </a:prstGeom>
        </p:spPr>
        <p:txBody>
          <a:bodyPr wrap="square">
            <a:spAutoFit/>
          </a:bodyPr>
          <a:lstStyle/>
          <a:p>
            <a:pPr algn="ctr"/>
            <a:r>
              <a:rPr lang="es-MX" b="1" dirty="0">
                <a:solidFill>
                  <a:schemeClr val="tx1">
                    <a:lumMod val="75000"/>
                    <a:lumOff val="25000"/>
                  </a:schemeClr>
                </a:solidFill>
              </a:rPr>
              <a:t>PORTAFOLIO ACTUAL</a:t>
            </a:r>
          </a:p>
        </p:txBody>
      </p:sp>
      <p:sp>
        <p:nvSpPr>
          <p:cNvPr id="4" name="2 Título"/>
          <p:cNvSpPr txBox="1">
            <a:spLocks/>
          </p:cNvSpPr>
          <p:nvPr/>
        </p:nvSpPr>
        <p:spPr>
          <a:xfrm>
            <a:off x="1700062" y="-34358"/>
            <a:ext cx="6760062" cy="692354"/>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400" b="1" dirty="0" smtClean="0">
                <a:solidFill>
                  <a:prstClr val="white">
                    <a:lumMod val="95000"/>
                  </a:prstClr>
                </a:solidFill>
                <a:latin typeface="Candara"/>
              </a:rPr>
              <a:t>Reporte de la Cartera de Inversiones </a:t>
            </a:r>
          </a:p>
          <a:p>
            <a:pPr marL="0" algn="ctr"/>
            <a:r>
              <a:rPr lang="es-MX" sz="2400" b="1" dirty="0" smtClean="0">
                <a:solidFill>
                  <a:prstClr val="white">
                    <a:lumMod val="95000"/>
                  </a:prstClr>
                </a:solidFill>
                <a:latin typeface="Candara"/>
              </a:rPr>
              <a:t>Octubre </a:t>
            </a:r>
            <a:r>
              <a:rPr lang="es-MX" sz="2400" b="1" dirty="0">
                <a:solidFill>
                  <a:prstClr val="white">
                    <a:lumMod val="95000"/>
                  </a:prstClr>
                </a:solidFill>
                <a:latin typeface="Candara"/>
              </a:rPr>
              <a:t>de </a:t>
            </a:r>
            <a:r>
              <a:rPr lang="es-MX" sz="2400" b="1" dirty="0" smtClean="0">
                <a:solidFill>
                  <a:prstClr val="white">
                    <a:lumMod val="95000"/>
                  </a:prstClr>
                </a:solidFill>
                <a:latin typeface="Candara"/>
              </a:rPr>
              <a:t>2020</a:t>
            </a:r>
            <a:endParaRPr lang="es-MX" sz="2400" b="1" dirty="0">
              <a:solidFill>
                <a:prstClr val="white">
                  <a:lumMod val="95000"/>
                </a:prstClr>
              </a:solidFill>
              <a:latin typeface="Candara"/>
            </a:endParaRPr>
          </a:p>
        </p:txBody>
      </p:sp>
      <p:pic>
        <p:nvPicPr>
          <p:cNvPr id="6" name="Imagen 5"/>
          <p:cNvPicPr>
            <a:picLocks noChangeAspect="1"/>
          </p:cNvPicPr>
          <p:nvPr/>
        </p:nvPicPr>
        <p:blipFill>
          <a:blip r:embed="rId2"/>
          <a:stretch>
            <a:fillRect/>
          </a:stretch>
        </p:blipFill>
        <p:spPr>
          <a:xfrm>
            <a:off x="2051720" y="1507623"/>
            <a:ext cx="4665488" cy="2690578"/>
          </a:xfrm>
          <a:prstGeom prst="rect">
            <a:avLst/>
          </a:prstGeom>
        </p:spPr>
      </p:pic>
      <p:sp>
        <p:nvSpPr>
          <p:cNvPr id="5" name="CuadroTexto 4"/>
          <p:cNvSpPr txBox="1"/>
          <p:nvPr/>
        </p:nvSpPr>
        <p:spPr>
          <a:xfrm>
            <a:off x="489398" y="5370493"/>
            <a:ext cx="8197402" cy="584775"/>
          </a:xfrm>
          <a:prstGeom prst="rect">
            <a:avLst/>
          </a:prstGeom>
          <a:noFill/>
        </p:spPr>
        <p:txBody>
          <a:bodyPr wrap="square" rtlCol="0">
            <a:spAutoFit/>
          </a:bodyPr>
          <a:lstStyle/>
          <a:p>
            <a:pPr marL="285750" indent="-285750">
              <a:buFont typeface="Wingdings" panose="05000000000000000000" pitchFamily="2" charset="2"/>
              <a:buChar char="ü"/>
            </a:pPr>
            <a:r>
              <a:rPr lang="es-MX" sz="1600" dirty="0" smtClean="0"/>
              <a:t>Una vez presentado el Reporte de la </a:t>
            </a:r>
            <a:r>
              <a:rPr lang="es-MX" sz="1600" i="1" dirty="0" smtClean="0"/>
              <a:t>Cartera de Inversiones </a:t>
            </a:r>
            <a:r>
              <a:rPr lang="es-MX" sz="1600" i="1" dirty="0"/>
              <a:t>F</a:t>
            </a:r>
            <a:r>
              <a:rPr lang="es-MX" sz="1600" i="1" dirty="0" smtClean="0"/>
              <a:t>inancieras al mes de octubre de 2020,</a:t>
            </a:r>
            <a:r>
              <a:rPr lang="es-MX" sz="1600" dirty="0" smtClean="0"/>
              <a:t> los miembros del Consejo Directivo </a:t>
            </a:r>
            <a:r>
              <a:rPr lang="es-MX" sz="1600" i="1" dirty="0" smtClean="0"/>
              <a:t>quedan enterados del mismo.</a:t>
            </a:r>
            <a:endParaRPr lang="es-MX" sz="1600" i="1" dirty="0"/>
          </a:p>
        </p:txBody>
      </p:sp>
    </p:spTree>
    <p:extLst>
      <p:ext uri="{BB962C8B-B14F-4D97-AF65-F5344CB8AC3E}">
        <p14:creationId xmlns:p14="http://schemas.microsoft.com/office/powerpoint/2010/main" val="28331370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353704" y="2694115"/>
            <a:ext cx="6199496" cy="1470025"/>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6. Reporte de </a:t>
            </a:r>
            <a:r>
              <a:rPr lang="es-MX" dirty="0" smtClean="0">
                <a:solidFill>
                  <a:schemeClr val="tx1">
                    <a:lumMod val="65000"/>
                    <a:lumOff val="35000"/>
                  </a:schemeClr>
                </a:solidFill>
                <a:effectLst>
                  <a:outerShdw blurRad="38100" dist="38100" dir="2700000" algn="tl">
                    <a:srgbClr val="000000">
                      <a:alpha val="43137"/>
                    </a:srgbClr>
                  </a:outerShdw>
                </a:effectLst>
              </a:rPr>
              <a:t>Adeudos </a:t>
            </a:r>
            <a:r>
              <a:rPr lang="es-MX" dirty="0">
                <a:solidFill>
                  <a:schemeClr val="tx1">
                    <a:lumMod val="65000"/>
                    <a:lumOff val="35000"/>
                  </a:schemeClr>
                </a:solidFill>
                <a:effectLst>
                  <a:outerShdw blurRad="38100" dist="38100" dir="2700000" algn="tl">
                    <a:srgbClr val="000000">
                      <a:alpha val="43137"/>
                    </a:srgbClr>
                  </a:outerShdw>
                </a:effectLst>
              </a:rPr>
              <a:t>de </a:t>
            </a:r>
            <a:r>
              <a:rPr lang="es-MX" dirty="0" smtClean="0">
                <a:solidFill>
                  <a:schemeClr val="tx1">
                    <a:lumMod val="65000"/>
                    <a:lumOff val="35000"/>
                  </a:schemeClr>
                </a:solidFill>
                <a:effectLst>
                  <a:outerShdw blurRad="38100" dist="38100" dir="2700000" algn="tl">
                    <a:srgbClr val="000000">
                      <a:alpha val="43137"/>
                    </a:srgbClr>
                  </a:outerShdw>
                </a:effectLst>
              </a:rPr>
              <a:t>Entidades Públicas</a:t>
            </a:r>
            <a:endParaRPr lang="es-MX"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38</a:t>
            </a:fld>
            <a:endParaRPr lang="en-US" dirty="0"/>
          </a:p>
        </p:txBody>
      </p:sp>
      <p:sp>
        <p:nvSpPr>
          <p:cNvPr id="5" name="Rectángulo 4"/>
          <p:cNvSpPr/>
          <p:nvPr/>
        </p:nvSpPr>
        <p:spPr>
          <a:xfrm>
            <a:off x="353704" y="4712916"/>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seis </a:t>
            </a:r>
            <a:r>
              <a:rPr lang="es-MX" sz="1600" dirty="0"/>
              <a:t>del orden del día, relativo a la presentación del </a:t>
            </a:r>
            <a:r>
              <a:rPr lang="es-MX" sz="1600" i="1" dirty="0" smtClean="0"/>
              <a:t>Reporte de Adeudos de Entidades Públicas</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XXII </a:t>
            </a:r>
            <a:r>
              <a:rPr lang="es-MX" sz="1600" dirty="0"/>
              <a:t>de la Ley del Instituto de Pensiones del Estado de Jalisco, presenta el </a:t>
            </a:r>
            <a:r>
              <a:rPr lang="es-MX" sz="1600" i="1" dirty="0"/>
              <a:t>R</a:t>
            </a:r>
            <a:r>
              <a:rPr lang="es-MX" sz="1600" i="1" dirty="0" smtClean="0"/>
              <a:t>eporte de Adeudos de Entidades Públicas a octubre de </a:t>
            </a:r>
            <a:r>
              <a:rPr lang="es-MX" sz="1600" i="1" dirty="0"/>
              <a:t>2020</a:t>
            </a:r>
            <a:r>
              <a:rPr lang="es-MX" sz="1600" dirty="0"/>
              <a:t>, </a:t>
            </a:r>
            <a:r>
              <a:rPr lang="es-MX" sz="1600" dirty="0" smtClean="0"/>
              <a:t>conforme </a:t>
            </a:r>
            <a:r>
              <a:rPr lang="es-MX" sz="1600" dirty="0"/>
              <a:t>al siguiente reporte general:</a:t>
            </a:r>
          </a:p>
        </p:txBody>
      </p:sp>
    </p:spTree>
    <p:extLst>
      <p:ext uri="{BB962C8B-B14F-4D97-AF65-F5344CB8AC3E}">
        <p14:creationId xmlns:p14="http://schemas.microsoft.com/office/powerpoint/2010/main" val="442606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p:cNvPicPr>
            <a:picLocks noChangeAspect="1"/>
          </p:cNvPicPr>
          <p:nvPr/>
        </p:nvPicPr>
        <p:blipFill rotWithShape="1">
          <a:blip r:embed="rId2"/>
          <a:srcRect t="-1" b="31984"/>
          <a:stretch/>
        </p:blipFill>
        <p:spPr>
          <a:xfrm>
            <a:off x="149424" y="788752"/>
            <a:ext cx="8876931" cy="3293851"/>
          </a:xfrm>
          <a:prstGeom prst="rect">
            <a:avLst/>
          </a:prstGeom>
        </p:spPr>
      </p:pic>
      <p:sp>
        <p:nvSpPr>
          <p:cNvPr id="4" name="2 Título"/>
          <p:cNvSpPr>
            <a:spLocks noGrp="1"/>
          </p:cNvSpPr>
          <p:nvPr>
            <p:ph type="title" idx="4294967295"/>
          </p:nvPr>
        </p:nvSpPr>
        <p:spPr>
          <a:xfrm>
            <a:off x="1703210" y="181377"/>
            <a:ext cx="6735762" cy="471488"/>
          </a:xfrm>
          <a:prstGeom prst="rect">
            <a:avLst/>
          </a:prstGeom>
        </p:spPr>
        <p:txBody>
          <a:bodyPr>
            <a:noAutofit/>
          </a:bodyPr>
          <a:lstStyle/>
          <a:p>
            <a:pPr marL="0" algn="ctr"/>
            <a:r>
              <a:rPr lang="es-MX" sz="2800" b="1" dirty="0" smtClean="0">
                <a:solidFill>
                  <a:schemeClr val="bg1">
                    <a:lumMod val="95000"/>
                  </a:schemeClr>
                </a:solidFill>
              </a:rPr>
              <a:t>Cuadro de Pensionados</a:t>
            </a:r>
            <a:endParaRPr lang="es-MX" sz="2800" b="1" dirty="0">
              <a:solidFill>
                <a:schemeClr val="bg1">
                  <a:lumMod val="95000"/>
                </a:schemeClr>
              </a:solidFill>
            </a:endParaRPr>
          </a:p>
        </p:txBody>
      </p:sp>
      <p:pic>
        <p:nvPicPr>
          <p:cNvPr id="6" name="5 Imagen" descr="Dctos.png">
            <a:hlinkClick r:id="rId3" action="ppaction://hlinkpres?slideindex=1&amp;slidetitle="/>
          </p:cNvPr>
          <p:cNvPicPr>
            <a:picLocks noChangeAspect="1"/>
          </p:cNvPicPr>
          <p:nvPr/>
        </p:nvPicPr>
        <p:blipFill>
          <a:blip r:embed="rId4" cstate="print">
            <a:extLst/>
          </a:blip>
          <a:stretch>
            <a:fillRect/>
          </a:stretch>
        </p:blipFill>
        <p:spPr>
          <a:xfrm>
            <a:off x="1066141" y="6277714"/>
            <a:ext cx="390190" cy="364335"/>
          </a:xfrm>
          <a:prstGeom prst="rect">
            <a:avLst/>
          </a:prstGeom>
        </p:spPr>
      </p:pic>
      <p:sp>
        <p:nvSpPr>
          <p:cNvPr id="7" name="6 CuadroTexto"/>
          <p:cNvSpPr txBox="1"/>
          <p:nvPr/>
        </p:nvSpPr>
        <p:spPr>
          <a:xfrm>
            <a:off x="188061" y="5293218"/>
            <a:ext cx="8717482" cy="1077218"/>
          </a:xfrm>
          <a:prstGeom prst="rect">
            <a:avLst/>
          </a:prstGeom>
          <a:noFill/>
        </p:spPr>
        <p:txBody>
          <a:bodyPr wrap="square" rtlCol="0">
            <a:spAutoFit/>
          </a:bodyPr>
          <a:lstStyle/>
          <a:p>
            <a:pPr marL="285750" indent="-285750" algn="just">
              <a:buFont typeface="Wingdings" panose="05000000000000000000" pitchFamily="2" charset="2"/>
              <a:buChar char="ü"/>
            </a:pPr>
            <a:r>
              <a:rPr lang="es-MX" sz="1600" dirty="0" smtClean="0">
                <a:solidFill>
                  <a:schemeClr val="tx1">
                    <a:lumMod val="85000"/>
                    <a:lumOff val="15000"/>
                  </a:schemeClr>
                </a:solidFill>
                <a:cs typeface="Arial" pitchFamily="34" charset="0"/>
              </a:rPr>
              <a:t>Con fundamento en el Artículo 153, </a:t>
            </a:r>
            <a:r>
              <a:rPr lang="es-MX" sz="1600" dirty="0">
                <a:solidFill>
                  <a:schemeClr val="tx1">
                    <a:lumMod val="85000"/>
                    <a:lumOff val="15000"/>
                  </a:schemeClr>
                </a:solidFill>
                <a:cs typeface="Arial" pitchFamily="34" charset="0"/>
              </a:rPr>
              <a:t>F</a:t>
            </a:r>
            <a:r>
              <a:rPr lang="es-MX" sz="1600" dirty="0" smtClean="0">
                <a:solidFill>
                  <a:schemeClr val="tx1">
                    <a:lumMod val="85000"/>
                    <a:lumOff val="15000"/>
                  </a:schemeClr>
                </a:solidFill>
                <a:cs typeface="Arial" pitchFamily="34" charset="0"/>
              </a:rPr>
              <a:t>racción IX, de la Ley del Instituto de Pensiones del Estado de Jalisco, se pone a la consideración del Consejo Directivo la </a:t>
            </a:r>
            <a:r>
              <a:rPr lang="es-MX" sz="1600" i="1" dirty="0" smtClean="0">
                <a:solidFill>
                  <a:schemeClr val="tx1">
                    <a:lumMod val="85000"/>
                    <a:lumOff val="15000"/>
                  </a:schemeClr>
                </a:solidFill>
                <a:cs typeface="Arial" pitchFamily="34" charset="0"/>
              </a:rPr>
              <a:t>autorización de las pensiones y pagos únicos con efectos al 1 de Diciembre de 2020.</a:t>
            </a:r>
            <a:r>
              <a:rPr lang="es-MX" sz="1600" dirty="0" smtClean="0">
                <a:solidFill>
                  <a:schemeClr val="tx1">
                    <a:lumMod val="85000"/>
                    <a:lumOff val="15000"/>
                  </a:schemeClr>
                </a:solidFill>
                <a:cs typeface="Arial" pitchFamily="34" charset="0"/>
              </a:rPr>
              <a:t> (Se anexa detalle del Cuadro de Pensionados y Jubilados como Anexo I).</a:t>
            </a:r>
            <a:endParaRPr lang="es-MX" sz="1600" dirty="0">
              <a:solidFill>
                <a:schemeClr val="tx1">
                  <a:lumMod val="85000"/>
                  <a:lumOff val="15000"/>
                </a:schemeClr>
              </a:solidFill>
              <a:cs typeface="Arial" pitchFamily="34" charset="0"/>
            </a:endParaRPr>
          </a:p>
        </p:txBody>
      </p:sp>
      <p:sp>
        <p:nvSpPr>
          <p:cNvPr id="11" name="17 CuadroTexto"/>
          <p:cNvSpPr txBox="1"/>
          <p:nvPr/>
        </p:nvSpPr>
        <p:spPr>
          <a:xfrm>
            <a:off x="844766" y="6583090"/>
            <a:ext cx="792088" cy="215444"/>
          </a:xfrm>
          <a:prstGeom prst="rect">
            <a:avLst/>
          </a:prstGeom>
          <a:noFill/>
        </p:spPr>
        <p:txBody>
          <a:bodyPr wrap="square" rtlCol="0">
            <a:spAutoFit/>
          </a:bodyPr>
          <a:lstStyle/>
          <a:p>
            <a:pPr algn="ctr"/>
            <a:r>
              <a:rPr lang="es-MX" sz="800" b="1" dirty="0" smtClean="0">
                <a:solidFill>
                  <a:schemeClr val="bg1">
                    <a:lumMod val="50000"/>
                  </a:schemeClr>
                </a:solidFill>
              </a:rPr>
              <a:t>Estadística</a:t>
            </a:r>
            <a:endParaRPr lang="es-MX" sz="800" b="1" dirty="0">
              <a:solidFill>
                <a:schemeClr val="bg1">
                  <a:lumMod val="50000"/>
                </a:schemeClr>
              </a:solidFill>
            </a:endParaRPr>
          </a:p>
        </p:txBody>
      </p:sp>
      <p:pic>
        <p:nvPicPr>
          <p:cNvPr id="13" name="5 Imagen" descr="Dctos.png">
            <a:hlinkClick r:id="rId5" action="ppaction://hlinkfile"/>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1703210" y="6285279"/>
            <a:ext cx="420077" cy="392242"/>
          </a:xfrm>
          <a:prstGeom prst="rect">
            <a:avLst/>
          </a:prstGeom>
        </p:spPr>
      </p:pic>
      <p:sp>
        <p:nvSpPr>
          <p:cNvPr id="14" name="17 CuadroTexto"/>
          <p:cNvSpPr txBox="1"/>
          <p:nvPr/>
        </p:nvSpPr>
        <p:spPr>
          <a:xfrm>
            <a:off x="1448110" y="6596380"/>
            <a:ext cx="855394" cy="215444"/>
          </a:xfrm>
          <a:prstGeom prst="rect">
            <a:avLst/>
          </a:prstGeom>
          <a:noFill/>
        </p:spPr>
        <p:txBody>
          <a:bodyPr wrap="square" rtlCol="0">
            <a:spAutoFit/>
          </a:bodyPr>
          <a:lstStyle/>
          <a:p>
            <a:pPr algn="ctr"/>
            <a:r>
              <a:rPr lang="es-MX" sz="800" b="1" dirty="0" smtClean="0">
                <a:solidFill>
                  <a:schemeClr val="bg1">
                    <a:lumMod val="50000"/>
                  </a:schemeClr>
                </a:solidFill>
              </a:rPr>
              <a:t>Altas y Bajas</a:t>
            </a:r>
            <a:endParaRPr lang="es-MX" sz="800" b="1" dirty="0">
              <a:solidFill>
                <a:schemeClr val="bg1">
                  <a:lumMod val="50000"/>
                </a:schemeClr>
              </a:solidFill>
            </a:endParaRPr>
          </a:p>
        </p:txBody>
      </p:sp>
      <p:pic>
        <p:nvPicPr>
          <p:cNvPr id="15" name="5 Imagen" descr="Dctos.png">
            <a:hlinkClick r:id="rId7" action="ppaction://hlinkpres?slideindex=1&amp;slidetitle="/>
          </p:cNvPr>
          <p:cNvPicPr>
            <a:picLocks noChangeAspect="1"/>
          </p:cNvPicPr>
          <p:nvPr/>
        </p:nvPicPr>
        <p:blipFill>
          <a:blip r:embed="rId6" cstate="print">
            <a:clrChange>
              <a:clrFrom>
                <a:srgbClr val="FEFEFE"/>
              </a:clrFrom>
              <a:clrTo>
                <a:srgbClr val="FEFEFE">
                  <a:alpha val="0"/>
                </a:srgbClr>
              </a:clrTo>
            </a:clrChange>
          </a:blip>
          <a:stretch>
            <a:fillRect/>
          </a:stretch>
        </p:blipFill>
        <p:spPr>
          <a:xfrm>
            <a:off x="410377" y="6266295"/>
            <a:ext cx="441188" cy="396876"/>
          </a:xfrm>
          <a:prstGeom prst="rect">
            <a:avLst/>
          </a:prstGeom>
        </p:spPr>
      </p:pic>
      <p:sp>
        <p:nvSpPr>
          <p:cNvPr id="16" name="17 CuadroTexto"/>
          <p:cNvSpPr txBox="1"/>
          <p:nvPr/>
        </p:nvSpPr>
        <p:spPr>
          <a:xfrm>
            <a:off x="246534" y="6583090"/>
            <a:ext cx="792088" cy="215444"/>
          </a:xfrm>
          <a:prstGeom prst="rect">
            <a:avLst/>
          </a:prstGeom>
          <a:noFill/>
        </p:spPr>
        <p:txBody>
          <a:bodyPr wrap="square" rtlCol="0">
            <a:spAutoFit/>
          </a:bodyPr>
          <a:lstStyle/>
          <a:p>
            <a:pPr algn="ctr"/>
            <a:r>
              <a:rPr lang="es-MX" sz="800" b="1" dirty="0" smtClean="0">
                <a:solidFill>
                  <a:schemeClr val="bg1">
                    <a:lumMod val="50000"/>
                  </a:schemeClr>
                </a:solidFill>
              </a:rPr>
              <a:t>&gt;$50,000</a:t>
            </a:r>
            <a:endParaRPr lang="es-MX" sz="800" b="1" dirty="0">
              <a:solidFill>
                <a:schemeClr val="bg1">
                  <a:lumMod val="50000"/>
                </a:schemeClr>
              </a:solidFill>
            </a:endParaRPr>
          </a:p>
        </p:txBody>
      </p:sp>
      <p:pic>
        <p:nvPicPr>
          <p:cNvPr id="18" name="5 Imagen" descr="Dctos.png">
            <a:hlinkClick r:id="rId8" action="ppaction://hlinkpres?slideindex=1&amp;slidetitle="/>
          </p:cNvPr>
          <p:cNvPicPr>
            <a:picLocks noChangeAspect="1"/>
          </p:cNvPicPr>
          <p:nvPr/>
        </p:nvPicPr>
        <p:blipFill>
          <a:blip r:embed="rId6" cstate="print">
            <a:clrChange>
              <a:clrFrom>
                <a:srgbClr val="FFFFFF"/>
              </a:clrFrom>
              <a:clrTo>
                <a:srgbClr val="FFFFFF">
                  <a:alpha val="0"/>
                </a:srgbClr>
              </a:clrTo>
            </a:clrChange>
          </a:blip>
          <a:stretch>
            <a:fillRect/>
          </a:stretch>
        </p:blipFill>
        <p:spPr>
          <a:xfrm>
            <a:off x="2550383" y="6271587"/>
            <a:ext cx="419373" cy="391584"/>
          </a:xfrm>
          <a:prstGeom prst="rect">
            <a:avLst/>
          </a:prstGeom>
        </p:spPr>
      </p:pic>
      <p:sp>
        <p:nvSpPr>
          <p:cNvPr id="19" name="17 CuadroTexto"/>
          <p:cNvSpPr txBox="1"/>
          <p:nvPr/>
        </p:nvSpPr>
        <p:spPr>
          <a:xfrm>
            <a:off x="2059675" y="6596380"/>
            <a:ext cx="1565845" cy="215444"/>
          </a:xfrm>
          <a:prstGeom prst="rect">
            <a:avLst/>
          </a:prstGeom>
          <a:noFill/>
        </p:spPr>
        <p:txBody>
          <a:bodyPr wrap="square" rtlCol="0">
            <a:spAutoFit/>
          </a:bodyPr>
          <a:lstStyle/>
          <a:p>
            <a:pPr algn="ctr"/>
            <a:r>
              <a:rPr lang="es-MX" sz="800" b="1" dirty="0" smtClean="0">
                <a:solidFill>
                  <a:schemeClr val="bg1">
                    <a:lumMod val="50000"/>
                  </a:schemeClr>
                </a:solidFill>
              </a:rPr>
              <a:t>Comparativo Altas </a:t>
            </a:r>
            <a:r>
              <a:rPr lang="es-MX" sz="800" b="1" dirty="0">
                <a:solidFill>
                  <a:schemeClr val="bg1">
                    <a:lumMod val="50000"/>
                  </a:schemeClr>
                </a:solidFill>
              </a:rPr>
              <a:t>y Bajas</a:t>
            </a:r>
          </a:p>
        </p:txBody>
      </p:sp>
      <p:sp>
        <p:nvSpPr>
          <p:cNvPr id="3" name="Marcador de número de diapositiva 2"/>
          <p:cNvSpPr>
            <a:spLocks noGrp="1"/>
          </p:cNvSpPr>
          <p:nvPr>
            <p:ph type="sldNum" sz="quarter" idx="4"/>
          </p:nvPr>
        </p:nvSpPr>
        <p:spPr/>
        <p:txBody>
          <a:bodyPr/>
          <a:lstStyle/>
          <a:p>
            <a:fld id="{08DCC1CA-BC64-9342-9FC6-0A703FD15379}" type="slidenum">
              <a:rPr lang="en-US" smtClean="0"/>
              <a:pPr/>
              <a:t>3</a:t>
            </a:fld>
            <a:endParaRPr lang="en-US" dirty="0"/>
          </a:p>
        </p:txBody>
      </p:sp>
      <p:pic>
        <p:nvPicPr>
          <p:cNvPr id="17" name="Imagen 16"/>
          <p:cNvPicPr>
            <a:picLocks noChangeAspect="1"/>
          </p:cNvPicPr>
          <p:nvPr/>
        </p:nvPicPr>
        <p:blipFill rotWithShape="1">
          <a:blip r:embed="rId2"/>
          <a:srcRect l="474" t="72847" b="1134"/>
          <a:stretch/>
        </p:blipFill>
        <p:spPr>
          <a:xfrm>
            <a:off x="188061" y="4079458"/>
            <a:ext cx="8834907" cy="1260033"/>
          </a:xfrm>
          <a:prstGeom prst="rect">
            <a:avLst/>
          </a:prstGeom>
        </p:spPr>
      </p:pic>
    </p:spTree>
    <p:extLst>
      <p:ext uri="{BB962C8B-B14F-4D97-AF65-F5344CB8AC3E}">
        <p14:creationId xmlns:p14="http://schemas.microsoft.com/office/powerpoint/2010/main" val="32290810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30372"/>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b="1" dirty="0">
                <a:solidFill>
                  <a:schemeClr val="bg1">
                    <a:lumMod val="95000"/>
                  </a:schemeClr>
                </a:solidFill>
                <a:latin typeface="+mj-lt"/>
              </a:rPr>
              <a:t>Reporte de adeudos de </a:t>
            </a:r>
            <a:r>
              <a:rPr lang="es-MX" b="1" dirty="0" smtClean="0">
                <a:solidFill>
                  <a:schemeClr val="bg1">
                    <a:lumMod val="95000"/>
                  </a:schemeClr>
                </a:solidFill>
                <a:latin typeface="+mj-lt"/>
              </a:rPr>
              <a:t>Entidades Públicas </a:t>
            </a:r>
            <a:r>
              <a:rPr lang="es-MX"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39</a:t>
            </a:fld>
            <a:endParaRPr lang="es-MX" dirty="0"/>
          </a:p>
        </p:txBody>
      </p:sp>
      <p:sp>
        <p:nvSpPr>
          <p:cNvPr id="5" name="Marcador de texto 2"/>
          <p:cNvSpPr txBox="1">
            <a:spLocks/>
          </p:cNvSpPr>
          <p:nvPr/>
        </p:nvSpPr>
        <p:spPr>
          <a:xfrm>
            <a:off x="2701165" y="31387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smtClean="0">
                <a:solidFill>
                  <a:schemeClr val="bg1"/>
                </a:solidFill>
              </a:rPr>
              <a:t>Comportamiento de Adeudos EPP 2020</a:t>
            </a:r>
            <a:endParaRPr lang="es-MX" sz="1800" dirty="0">
              <a:solidFill>
                <a:schemeClr val="bg1"/>
              </a:solidFill>
            </a:endParaRPr>
          </a:p>
        </p:txBody>
      </p:sp>
      <p:graphicFrame>
        <p:nvGraphicFramePr>
          <p:cNvPr id="7" name="Gráfico 6"/>
          <p:cNvGraphicFramePr>
            <a:graphicFrameLocks/>
          </p:cNvGraphicFramePr>
          <p:nvPr>
            <p:extLst>
              <p:ext uri="{D42A27DB-BD31-4B8C-83A1-F6EECF244321}">
                <p14:modId xmlns:p14="http://schemas.microsoft.com/office/powerpoint/2010/main" val="762158957"/>
              </p:ext>
            </p:extLst>
          </p:nvPr>
        </p:nvGraphicFramePr>
        <p:xfrm>
          <a:off x="882032" y="1206500"/>
          <a:ext cx="7361216" cy="3324557"/>
        </p:xfrm>
        <a:graphic>
          <a:graphicData uri="http://schemas.openxmlformats.org/drawingml/2006/chart">
            <c:chart xmlns:c="http://schemas.openxmlformats.org/drawingml/2006/chart" xmlns:r="http://schemas.openxmlformats.org/officeDocument/2006/relationships" r:id="rId2"/>
          </a:graphicData>
        </a:graphic>
      </p:graphicFrame>
      <p:pic>
        <p:nvPicPr>
          <p:cNvPr id="9" name="Imagen 8"/>
          <p:cNvPicPr>
            <a:picLocks noChangeAspect="1"/>
          </p:cNvPicPr>
          <p:nvPr/>
        </p:nvPicPr>
        <p:blipFill>
          <a:blip r:embed="rId3"/>
          <a:stretch>
            <a:fillRect/>
          </a:stretch>
        </p:blipFill>
        <p:spPr>
          <a:xfrm>
            <a:off x="3047193" y="4531057"/>
            <a:ext cx="3255939" cy="2190418"/>
          </a:xfrm>
          <a:prstGeom prst="rect">
            <a:avLst/>
          </a:prstGeom>
        </p:spPr>
      </p:pic>
    </p:spTree>
    <p:extLst>
      <p:ext uri="{BB962C8B-B14F-4D97-AF65-F5344CB8AC3E}">
        <p14:creationId xmlns:p14="http://schemas.microsoft.com/office/powerpoint/2010/main" val="1995152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53702" y="-30372"/>
            <a:ext cx="6848272" cy="553792"/>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a:t>
            </a:r>
            <a:endParaRPr lang="es-MX" sz="2300" b="1" dirty="0" smtClean="0">
              <a:solidFill>
                <a:schemeClr val="bg1">
                  <a:lumMod val="95000"/>
                </a:schemeClr>
              </a:solidFill>
              <a:latin typeface="+mj-lt"/>
            </a:endParaRPr>
          </a:p>
          <a:p>
            <a:pPr marL="0" algn="ctr"/>
            <a:r>
              <a:rPr lang="es-MX" sz="2300" b="1" dirty="0" smtClean="0">
                <a:solidFill>
                  <a:schemeClr val="bg1">
                    <a:lumMod val="95000"/>
                  </a:schemeClr>
                </a:solidFill>
                <a:latin typeface="+mj-lt"/>
              </a:rPr>
              <a:t>Entidades 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40</a:t>
            </a:fld>
            <a:endParaRPr lang="es-MX" dirty="0"/>
          </a:p>
        </p:txBody>
      </p:sp>
      <p:pic>
        <p:nvPicPr>
          <p:cNvPr id="5" name="Imagen 4"/>
          <p:cNvPicPr>
            <a:picLocks noChangeAspect="1"/>
          </p:cNvPicPr>
          <p:nvPr/>
        </p:nvPicPr>
        <p:blipFill>
          <a:blip r:embed="rId2"/>
          <a:stretch>
            <a:fillRect/>
          </a:stretch>
        </p:blipFill>
        <p:spPr>
          <a:xfrm>
            <a:off x="241300" y="1522356"/>
            <a:ext cx="8640000" cy="4833994"/>
          </a:xfrm>
          <a:prstGeom prst="rect">
            <a:avLst/>
          </a:prstGeom>
        </p:spPr>
      </p:pic>
      <p:sp>
        <p:nvSpPr>
          <p:cNvPr id="7" name="Marcador de texto 2"/>
          <p:cNvSpPr txBox="1">
            <a:spLocks/>
          </p:cNvSpPr>
          <p:nvPr/>
        </p:nvSpPr>
        <p:spPr>
          <a:xfrm>
            <a:off x="241300" y="947681"/>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En proceso jurídico</a:t>
            </a:r>
            <a:endParaRPr lang="es-MX" sz="2000" b="1" dirty="0">
              <a:solidFill>
                <a:schemeClr val="bg1">
                  <a:lumMod val="50000"/>
                </a:schemeClr>
              </a:solidFill>
            </a:endParaRPr>
          </a:p>
        </p:txBody>
      </p:sp>
    </p:spTree>
    <p:extLst>
      <p:ext uri="{BB962C8B-B14F-4D97-AF65-F5344CB8AC3E}">
        <p14:creationId xmlns:p14="http://schemas.microsoft.com/office/powerpoint/2010/main" val="39420138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34248" y="-39705"/>
            <a:ext cx="6867726" cy="763036"/>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schemeClr val="bg1">
                    <a:lumMod val="95000"/>
                  </a:schemeClr>
                </a:solidFill>
                <a:latin typeface="+mj-lt"/>
              </a:rPr>
              <a:t>Reporte de adeudos de </a:t>
            </a:r>
            <a:endParaRPr lang="es-MX" sz="2300" b="1" dirty="0" smtClean="0">
              <a:solidFill>
                <a:schemeClr val="bg1">
                  <a:lumMod val="95000"/>
                </a:schemeClr>
              </a:solidFill>
              <a:latin typeface="+mj-lt"/>
            </a:endParaRPr>
          </a:p>
          <a:p>
            <a:pPr marL="0" algn="ctr"/>
            <a:r>
              <a:rPr lang="es-MX" sz="2300" b="1" dirty="0" smtClean="0">
                <a:solidFill>
                  <a:schemeClr val="bg1">
                    <a:lumMod val="95000"/>
                  </a:schemeClr>
                </a:solidFill>
                <a:latin typeface="+mj-lt"/>
              </a:rPr>
              <a:t>Entidades Públicas </a:t>
            </a:r>
            <a:r>
              <a:rPr lang="es-MX" sz="2300" b="1" dirty="0">
                <a:solidFill>
                  <a:schemeClr val="bg1">
                    <a:lumMod val="95000"/>
                  </a:schemeClr>
                </a:solidFill>
                <a:latin typeface="+mj-lt"/>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41</a:t>
            </a:fld>
            <a:endParaRPr lang="es-MX" dirty="0"/>
          </a:p>
        </p:txBody>
      </p:sp>
      <p:sp>
        <p:nvSpPr>
          <p:cNvPr id="5" name="Marcador de texto 2"/>
          <p:cNvSpPr txBox="1">
            <a:spLocks/>
          </p:cNvSpPr>
          <p:nvPr/>
        </p:nvSpPr>
        <p:spPr>
          <a:xfrm>
            <a:off x="175367" y="89138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Requeridos</a:t>
            </a:r>
            <a:endParaRPr lang="es-MX" sz="2000" b="1" dirty="0">
              <a:solidFill>
                <a:schemeClr val="bg1">
                  <a:lumMod val="50000"/>
                </a:schemeClr>
              </a:solidFill>
            </a:endParaRPr>
          </a:p>
        </p:txBody>
      </p:sp>
      <p:pic>
        <p:nvPicPr>
          <p:cNvPr id="7" name="Imagen 6"/>
          <p:cNvPicPr>
            <a:picLocks noChangeAspect="1"/>
          </p:cNvPicPr>
          <p:nvPr/>
        </p:nvPicPr>
        <p:blipFill>
          <a:blip r:embed="rId2"/>
          <a:stretch>
            <a:fillRect/>
          </a:stretch>
        </p:blipFill>
        <p:spPr>
          <a:xfrm>
            <a:off x="214004" y="1383570"/>
            <a:ext cx="8640000" cy="3699919"/>
          </a:xfrm>
          <a:prstGeom prst="rect">
            <a:avLst/>
          </a:prstGeom>
        </p:spPr>
      </p:pic>
      <p:pic>
        <p:nvPicPr>
          <p:cNvPr id="9" name="Imagen 8"/>
          <p:cNvPicPr>
            <a:picLocks noChangeAspect="1"/>
          </p:cNvPicPr>
          <p:nvPr/>
        </p:nvPicPr>
        <p:blipFill>
          <a:blip r:embed="rId3"/>
          <a:stretch>
            <a:fillRect/>
          </a:stretch>
        </p:blipFill>
        <p:spPr>
          <a:xfrm>
            <a:off x="214004" y="5189654"/>
            <a:ext cx="8640000" cy="155936"/>
          </a:xfrm>
          <a:prstGeom prst="rect">
            <a:avLst/>
          </a:prstGeom>
        </p:spPr>
      </p:pic>
    </p:spTree>
    <p:extLst>
      <p:ext uri="{BB962C8B-B14F-4D97-AF65-F5344CB8AC3E}">
        <p14:creationId xmlns:p14="http://schemas.microsoft.com/office/powerpoint/2010/main" val="168034367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Título"/>
          <p:cNvSpPr txBox="1">
            <a:spLocks/>
          </p:cNvSpPr>
          <p:nvPr/>
        </p:nvSpPr>
        <p:spPr>
          <a:xfrm>
            <a:off x="1648222" y="-15955"/>
            <a:ext cx="6853753" cy="725638"/>
          </a:xfrm>
          <a:prstGeom prst="rect">
            <a:avLst/>
          </a:prstGeom>
        </p:spPr>
        <p:txBody>
          <a:bodyPr>
            <a:noAutofit/>
          </a:bodyPr>
          <a:lstStyle>
            <a:lvl1pPr marL="271463" indent="0" algn="l" defTabSz="914400" rtl="0" eaLnBrk="1" latinLnBrk="0" hangingPunct="1">
              <a:spcBef>
                <a:spcPct val="0"/>
              </a:spcBef>
              <a:buNone/>
              <a:defRPr sz="1800" kern="1200">
                <a:solidFill>
                  <a:schemeClr val="bg1"/>
                </a:solidFill>
                <a:latin typeface="Arial" pitchFamily="34" charset="0"/>
                <a:ea typeface="+mj-ea"/>
                <a:cs typeface="Arial" pitchFamily="34" charset="0"/>
              </a:defRPr>
            </a:lvl1pPr>
          </a:lstStyle>
          <a:p>
            <a:pPr marL="0" algn="ctr"/>
            <a:r>
              <a:rPr lang="es-MX" sz="2300" b="1" dirty="0">
                <a:solidFill>
                  <a:prstClr val="white">
                    <a:lumMod val="95000"/>
                  </a:prstClr>
                </a:solidFill>
                <a:latin typeface="Candara"/>
              </a:rPr>
              <a:t>Reporte de adeudos de </a:t>
            </a:r>
            <a:endParaRPr lang="es-MX" sz="2300" b="1" dirty="0" smtClean="0">
              <a:solidFill>
                <a:prstClr val="white">
                  <a:lumMod val="95000"/>
                </a:prstClr>
              </a:solidFill>
              <a:latin typeface="Candara"/>
            </a:endParaRPr>
          </a:p>
          <a:p>
            <a:pPr marL="0" algn="ctr"/>
            <a:r>
              <a:rPr lang="es-MX" sz="2300" b="1" dirty="0" smtClean="0">
                <a:solidFill>
                  <a:prstClr val="white">
                    <a:lumMod val="95000"/>
                  </a:prstClr>
                </a:solidFill>
                <a:latin typeface="Candara"/>
              </a:rPr>
              <a:t>Entidades Públicas </a:t>
            </a:r>
            <a:r>
              <a:rPr lang="es-MX" sz="2300" b="1" dirty="0">
                <a:solidFill>
                  <a:prstClr val="white">
                    <a:lumMod val="95000"/>
                  </a:prstClr>
                </a:solidFill>
                <a:latin typeface="Candara"/>
              </a:rPr>
              <a:t>Patronales</a:t>
            </a: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42</a:t>
            </a:fld>
            <a:endParaRPr lang="es-MX" dirty="0"/>
          </a:p>
        </p:txBody>
      </p:sp>
      <p:sp>
        <p:nvSpPr>
          <p:cNvPr id="5" name="Marcador de texto 2"/>
          <p:cNvSpPr txBox="1">
            <a:spLocks/>
          </p:cNvSpPr>
          <p:nvPr/>
        </p:nvSpPr>
        <p:spPr>
          <a:xfrm>
            <a:off x="237300" y="934778"/>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bg1">
                    <a:lumMod val="50000"/>
                  </a:schemeClr>
                </a:solidFill>
              </a:rPr>
              <a:t>Incumplimiento de Convenios</a:t>
            </a:r>
            <a:endParaRPr lang="es-MX" sz="2000" b="1" dirty="0">
              <a:solidFill>
                <a:schemeClr val="bg1">
                  <a:lumMod val="50000"/>
                </a:schemeClr>
              </a:solidFill>
            </a:endParaRPr>
          </a:p>
        </p:txBody>
      </p:sp>
      <p:pic>
        <p:nvPicPr>
          <p:cNvPr id="6" name="Imagen 5"/>
          <p:cNvPicPr>
            <a:picLocks noChangeAspect="1"/>
          </p:cNvPicPr>
          <p:nvPr/>
        </p:nvPicPr>
        <p:blipFill>
          <a:blip r:embed="rId2"/>
          <a:stretch>
            <a:fillRect/>
          </a:stretch>
        </p:blipFill>
        <p:spPr>
          <a:xfrm>
            <a:off x="237300" y="1998073"/>
            <a:ext cx="8640000" cy="1148251"/>
          </a:xfrm>
          <a:prstGeom prst="rect">
            <a:avLst/>
          </a:prstGeom>
        </p:spPr>
      </p:pic>
      <p:sp>
        <p:nvSpPr>
          <p:cNvPr id="9" name="Rectángulo 8"/>
          <p:cNvSpPr/>
          <p:nvPr/>
        </p:nvSpPr>
        <p:spPr>
          <a:xfrm>
            <a:off x="3177607" y="3565424"/>
            <a:ext cx="2759386" cy="77855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Adeudo Total Exigible = $967’324,988</a:t>
            </a:r>
            <a:endParaRPr lang="es-MX" dirty="0"/>
          </a:p>
        </p:txBody>
      </p:sp>
      <p:sp>
        <p:nvSpPr>
          <p:cNvPr id="7" name="CuadroTexto 6"/>
          <p:cNvSpPr txBox="1"/>
          <p:nvPr/>
        </p:nvSpPr>
        <p:spPr>
          <a:xfrm>
            <a:off x="489398" y="5370493"/>
            <a:ext cx="8197402" cy="584775"/>
          </a:xfrm>
          <a:prstGeom prst="rect">
            <a:avLst/>
          </a:prstGeom>
          <a:noFill/>
        </p:spPr>
        <p:txBody>
          <a:bodyPr wrap="square" rtlCol="0">
            <a:spAutoFit/>
          </a:bodyPr>
          <a:lstStyle/>
          <a:p>
            <a:pPr marL="285750" indent="-285750">
              <a:buFont typeface="Wingdings" panose="05000000000000000000" pitchFamily="2" charset="2"/>
              <a:buChar char="ü"/>
            </a:pPr>
            <a:r>
              <a:rPr lang="es-MX" sz="1600" dirty="0" smtClean="0"/>
              <a:t>Una vez presentado el reporte de adeudos de </a:t>
            </a:r>
            <a:r>
              <a:rPr lang="es-MX" sz="1600" i="1" dirty="0" smtClean="0"/>
              <a:t>Entidades Públicas Patronales al mes de octubre de 2020</a:t>
            </a:r>
            <a:r>
              <a:rPr lang="es-MX" sz="1600" dirty="0" smtClean="0"/>
              <a:t>, los miembros del Consejo Directivo </a:t>
            </a:r>
            <a:r>
              <a:rPr lang="es-MX" sz="1600" i="1" dirty="0" smtClean="0"/>
              <a:t>quedan enterados del mismo.</a:t>
            </a:r>
            <a:endParaRPr lang="es-MX" sz="1600" i="1" dirty="0"/>
          </a:p>
        </p:txBody>
      </p:sp>
    </p:spTree>
    <p:extLst>
      <p:ext uri="{BB962C8B-B14F-4D97-AF65-F5344CB8AC3E}">
        <p14:creationId xmlns:p14="http://schemas.microsoft.com/office/powerpoint/2010/main" val="10295171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0608" y="2445870"/>
            <a:ext cx="4610637"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7. Proyecto de Presupuesto 2021</a:t>
            </a: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43</a:t>
            </a:fld>
            <a:endParaRPr lang="en-US" dirty="0"/>
          </a:p>
        </p:txBody>
      </p:sp>
      <p:pic>
        <p:nvPicPr>
          <p:cNvPr id="5" name="9 Imagen" descr="Dctos.png">
            <a:hlinkClick r:id="rId2" action="ppaction://hlinkfile"/>
          </p:cNvPr>
          <p:cNvPicPr>
            <a:picLocks noChangeAspect="1"/>
          </p:cNvPicPr>
          <p:nvPr/>
        </p:nvPicPr>
        <p:blipFill>
          <a:blip r:embed="rId3" cstate="print"/>
          <a:stretch>
            <a:fillRect/>
          </a:stretch>
        </p:blipFill>
        <p:spPr>
          <a:xfrm>
            <a:off x="2523289" y="3588870"/>
            <a:ext cx="521386" cy="486837"/>
          </a:xfrm>
          <a:prstGeom prst="rect">
            <a:avLst/>
          </a:prstGeom>
        </p:spPr>
      </p:pic>
      <p:sp>
        <p:nvSpPr>
          <p:cNvPr id="6" name="17 CuadroTexto"/>
          <p:cNvSpPr txBox="1"/>
          <p:nvPr/>
        </p:nvSpPr>
        <p:spPr>
          <a:xfrm>
            <a:off x="2394487" y="4075707"/>
            <a:ext cx="915383" cy="400110"/>
          </a:xfrm>
          <a:prstGeom prst="rect">
            <a:avLst/>
          </a:prstGeom>
          <a:noFill/>
        </p:spPr>
        <p:txBody>
          <a:bodyPr wrap="square" rtlCol="0">
            <a:spAutoFit/>
          </a:bodyPr>
          <a:lstStyle/>
          <a:p>
            <a:pPr algn="ctr"/>
            <a:r>
              <a:rPr lang="es-MX" sz="1000" b="1" dirty="0" smtClean="0">
                <a:solidFill>
                  <a:schemeClr val="bg1">
                    <a:lumMod val="50000"/>
                  </a:schemeClr>
                </a:solidFill>
              </a:rPr>
              <a:t>Presupuesto 2021</a:t>
            </a:r>
            <a:endParaRPr lang="es-MX" sz="1000" b="1" dirty="0">
              <a:solidFill>
                <a:schemeClr val="bg1">
                  <a:lumMod val="50000"/>
                </a:schemeClr>
              </a:solidFill>
            </a:endParaRPr>
          </a:p>
        </p:txBody>
      </p:sp>
      <p:sp>
        <p:nvSpPr>
          <p:cNvPr id="7" name="Rectángulo 6"/>
          <p:cNvSpPr/>
          <p:nvPr/>
        </p:nvSpPr>
        <p:spPr>
          <a:xfrm>
            <a:off x="360608" y="4852605"/>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siete </a:t>
            </a:r>
            <a:r>
              <a:rPr lang="es-MX" sz="1600" dirty="0"/>
              <a:t>del orden del día, relativo a la presentación del </a:t>
            </a:r>
            <a:r>
              <a:rPr lang="es-MX" sz="1600" i="1" dirty="0" smtClean="0"/>
              <a:t>Proyecto de Presupuesto</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V</a:t>
            </a:r>
            <a:r>
              <a:rPr lang="es-MX" sz="1600" dirty="0" smtClean="0"/>
              <a:t> </a:t>
            </a:r>
            <a:r>
              <a:rPr lang="es-MX" sz="1600" dirty="0"/>
              <a:t>de la Ley del Instituto de Pensiones del Estado de Jalisco, presenta el </a:t>
            </a:r>
            <a:r>
              <a:rPr lang="es-MX" sz="1600" i="1" dirty="0" smtClean="0"/>
              <a:t>Proyecto de Presupuesto 2021</a:t>
            </a:r>
            <a:r>
              <a:rPr lang="es-MX" sz="1600" dirty="0" smtClean="0"/>
              <a:t>, conforme </a:t>
            </a:r>
            <a:r>
              <a:rPr lang="es-MX" sz="1600" dirty="0"/>
              <a:t>al siguiente reporte general:</a:t>
            </a:r>
          </a:p>
        </p:txBody>
      </p:sp>
    </p:spTree>
    <p:extLst>
      <p:ext uri="{BB962C8B-B14F-4D97-AF65-F5344CB8AC3E}">
        <p14:creationId xmlns:p14="http://schemas.microsoft.com/office/powerpoint/2010/main" val="12887103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87132" y="114301"/>
            <a:ext cx="6334650" cy="330200"/>
          </a:xfrm>
        </p:spPr>
        <p:txBody>
          <a:bodyPr/>
          <a:lstStyle/>
          <a:p>
            <a:r>
              <a:rPr lang="es-MX" sz="2400" dirty="0" smtClean="0">
                <a:solidFill>
                  <a:schemeClr val="bg1">
                    <a:lumMod val="95000"/>
                  </a:schemeClr>
                </a:solidFill>
                <a:latin typeface="+mj-lt"/>
              </a:rPr>
              <a:t>Proyecto de Presupuesto 2021</a:t>
            </a:r>
            <a:endParaRPr lang="es-MX" sz="2400" dirty="0">
              <a:solidFill>
                <a:schemeClr val="bg1">
                  <a:lumMod val="95000"/>
                </a:schemeClr>
              </a:solidFill>
              <a:latin typeface="+mj-lt"/>
            </a:endParaRPr>
          </a:p>
        </p:txBody>
      </p:sp>
      <p:sp>
        <p:nvSpPr>
          <p:cNvPr id="3" name="Marcador de texto 2"/>
          <p:cNvSpPr>
            <a:spLocks noGrp="1"/>
          </p:cNvSpPr>
          <p:nvPr>
            <p:ph type="body" sz="quarter" idx="14"/>
          </p:nvPr>
        </p:nvSpPr>
        <p:spPr/>
        <p:txBody>
          <a:bodyPr/>
          <a:lstStyle/>
          <a:p>
            <a:r>
              <a:rPr lang="es-MX" sz="1800" dirty="0" smtClean="0">
                <a:solidFill>
                  <a:schemeClr val="bg1">
                    <a:lumMod val="50000"/>
                  </a:schemeClr>
                </a:solidFill>
                <a:latin typeface="+mj-lt"/>
              </a:rPr>
              <a:t>Misión y Visión</a:t>
            </a:r>
            <a:endParaRPr lang="es-MX" sz="1800" dirty="0">
              <a:solidFill>
                <a:schemeClr val="bg1">
                  <a:lumMod val="50000"/>
                </a:schemeClr>
              </a:solidFill>
              <a:latin typeface="+mj-lt"/>
            </a:endParaRPr>
          </a:p>
        </p:txBody>
      </p:sp>
      <p:sp>
        <p:nvSpPr>
          <p:cNvPr id="4" name="Marcador de texto 3"/>
          <p:cNvSpPr>
            <a:spLocks noGrp="1"/>
          </p:cNvSpPr>
          <p:nvPr>
            <p:ph type="body" sz="quarter" idx="15"/>
          </p:nvPr>
        </p:nvSpPr>
        <p:spPr>
          <a:xfrm>
            <a:off x="228600" y="1322410"/>
            <a:ext cx="8648700" cy="4940300"/>
          </a:xfrm>
        </p:spPr>
        <p:txBody>
          <a:bodyPr/>
          <a:lstStyle/>
          <a:p>
            <a:r>
              <a:rPr lang="es-MX" sz="1800" b="1" dirty="0">
                <a:latin typeface="+mn-lt"/>
              </a:rPr>
              <a:t>Misión</a:t>
            </a:r>
          </a:p>
          <a:p>
            <a:r>
              <a:rPr lang="es-MX" sz="1800" dirty="0">
                <a:latin typeface="+mn-lt"/>
              </a:rPr>
              <a:t>Somos la Institución que proporciona </a:t>
            </a:r>
            <a:r>
              <a:rPr lang="es-MX" sz="1800" b="1" u="sng" dirty="0">
                <a:latin typeface="+mn-lt"/>
              </a:rPr>
              <a:t>prestaciones de seguridad social</a:t>
            </a:r>
            <a:r>
              <a:rPr lang="es-MX" sz="1800" dirty="0">
                <a:latin typeface="+mn-lt"/>
              </a:rPr>
              <a:t> a los afiliados y pensionados, servidores públicos del estado de Jalisco, así como sus beneficiarios, con la finalidad de garantizar una vida digna y de calidad, a través del </a:t>
            </a:r>
            <a:r>
              <a:rPr lang="es-MX" sz="1800" b="1" u="sng" dirty="0">
                <a:latin typeface="+mn-lt"/>
              </a:rPr>
              <a:t>otorgamiento de pensiones, atención médica, préstamos, así como prestaciones adicionales de carácter social y cultural</a:t>
            </a:r>
            <a:r>
              <a:rPr lang="es-MX" sz="1800" dirty="0">
                <a:latin typeface="+mn-lt"/>
              </a:rPr>
              <a:t>, que coadyuven a la satisfacción de las necesidades de educación, descanso y esparcimiento. </a:t>
            </a:r>
          </a:p>
          <a:p>
            <a:pPr>
              <a:lnSpc>
                <a:spcPct val="200000"/>
              </a:lnSpc>
            </a:pPr>
            <a:r>
              <a:rPr lang="es-MX" sz="1800" b="1" dirty="0" smtClean="0">
                <a:latin typeface="+mn-lt"/>
              </a:rPr>
              <a:t>Visión</a:t>
            </a:r>
            <a:endParaRPr lang="es-MX" sz="1800" b="1" dirty="0">
              <a:latin typeface="+mn-lt"/>
            </a:endParaRPr>
          </a:p>
          <a:p>
            <a:r>
              <a:rPr lang="es-MX" sz="1800" dirty="0">
                <a:latin typeface="+mn-lt"/>
              </a:rPr>
              <a:t>Ser el Instituto que proporcione las </a:t>
            </a:r>
            <a:r>
              <a:rPr lang="es-MX" sz="1800" b="1" u="sng" dirty="0">
                <a:latin typeface="+mn-lt"/>
              </a:rPr>
              <a:t>prestaciones de seguridad social </a:t>
            </a:r>
            <a:r>
              <a:rPr lang="es-MX" sz="1800" dirty="0">
                <a:latin typeface="+mn-lt"/>
              </a:rPr>
              <a:t>a sus afiliados y pensionados de una manera responsable, eficiente, legal y transparente; así mismo, </a:t>
            </a:r>
            <a:r>
              <a:rPr lang="es-MX" sz="1800" b="1" u="sng" dirty="0">
                <a:latin typeface="+mn-lt"/>
              </a:rPr>
              <a:t>mejorando la solvencia financiera y fortaleciendo el patrimonio</a:t>
            </a:r>
            <a:r>
              <a:rPr lang="es-MX" sz="1800" dirty="0">
                <a:latin typeface="+mn-lt"/>
              </a:rPr>
              <a:t> de los servidores públicos del estado de Jalisco. </a:t>
            </a:r>
          </a:p>
          <a:p>
            <a:endParaRPr lang="es-MX" sz="1800" dirty="0" smtClean="0">
              <a:latin typeface="+mn-lt"/>
            </a:endParaRPr>
          </a:p>
          <a:p>
            <a:endParaRPr lang="es-MX" i="1" dirty="0">
              <a:latin typeface="+mn-lt"/>
            </a:endParaRPr>
          </a:p>
          <a:p>
            <a:r>
              <a:rPr lang="es-MX" i="1" dirty="0" smtClean="0">
                <a:latin typeface="+mn-lt"/>
              </a:rPr>
              <a:t>Misión y Visión de conformidad con el Plan </a:t>
            </a:r>
            <a:r>
              <a:rPr lang="es-MX" i="1" dirty="0">
                <a:latin typeface="+mn-lt"/>
              </a:rPr>
              <a:t>Institucional del Instituto de Pensiones del Estado de Jalisco, mismo que fue publicado el sábado 26 de octubre de </a:t>
            </a:r>
            <a:r>
              <a:rPr lang="es-MX" i="1" dirty="0" smtClean="0">
                <a:latin typeface="+mn-lt"/>
              </a:rPr>
              <a:t>2019, en </a:t>
            </a:r>
            <a:r>
              <a:rPr lang="es-MX" i="1" dirty="0">
                <a:latin typeface="+mn-lt"/>
              </a:rPr>
              <a:t>el Periódico Oficial del Estado de Jalisco, Tomo </a:t>
            </a:r>
            <a:r>
              <a:rPr lang="es-MX" i="1" dirty="0" smtClean="0">
                <a:latin typeface="+mn-lt"/>
              </a:rPr>
              <a:t>CCCXCVI.</a:t>
            </a:r>
            <a:endParaRPr lang="es-MX" i="1" dirty="0">
              <a:latin typeface="+mn-lt"/>
            </a:endParaRPr>
          </a:p>
        </p:txBody>
      </p:sp>
      <p:sp>
        <p:nvSpPr>
          <p:cNvPr id="5" name="Marcador de número de diapositiva 4"/>
          <p:cNvSpPr>
            <a:spLocks noGrp="1"/>
          </p:cNvSpPr>
          <p:nvPr>
            <p:ph type="sldNum" sz="quarter" idx="4"/>
          </p:nvPr>
        </p:nvSpPr>
        <p:spPr>
          <a:xfrm>
            <a:off x="8244717" y="6338352"/>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44</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7864102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724716" y="111600"/>
            <a:ext cx="6683433"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2000" dirty="0" smtClean="0">
                <a:latin typeface="+mj-lt"/>
              </a:rPr>
              <a:t>Expectativa de Cierre Presupuestal 2020 (cifras al 31 de octubre)</a:t>
            </a:r>
            <a:endParaRPr lang="es-MX" sz="2000" dirty="0">
              <a:latin typeface="+mj-lt"/>
            </a:endParaRPr>
          </a:p>
        </p:txBody>
      </p:sp>
      <p:sp>
        <p:nvSpPr>
          <p:cNvPr id="24" name="Marcador de texto 23"/>
          <p:cNvSpPr>
            <a:spLocks noGrp="1"/>
          </p:cNvSpPr>
          <p:nvPr>
            <p:ph type="body" sz="quarter" idx="15"/>
          </p:nvPr>
        </p:nvSpPr>
        <p:spPr/>
        <p:txBody>
          <a:bodyPr/>
          <a:lstStyle/>
          <a:p>
            <a:endParaRPr lang="es-MX" sz="1800" dirty="0" smtClean="0">
              <a:latin typeface="+mn-lt"/>
            </a:endParaRPr>
          </a:p>
          <a:p>
            <a:endParaRPr lang="es-MX" sz="1800" dirty="0">
              <a:latin typeface="+mn-lt"/>
            </a:endParaRPr>
          </a:p>
          <a:p>
            <a:endParaRPr lang="es-MX" sz="1800" dirty="0" smtClean="0">
              <a:latin typeface="+mn-lt"/>
            </a:endParaRPr>
          </a:p>
          <a:p>
            <a:endParaRPr lang="es-MX" sz="1800" dirty="0">
              <a:latin typeface="+mn-lt"/>
            </a:endParaRPr>
          </a:p>
          <a:p>
            <a:endParaRPr lang="es-MX" sz="1800" dirty="0" smtClean="0">
              <a:latin typeface="+mn-lt"/>
            </a:endParaRPr>
          </a:p>
          <a:p>
            <a:endParaRPr lang="es-MX" sz="1800" dirty="0">
              <a:latin typeface="+mn-lt"/>
            </a:endParaRPr>
          </a:p>
          <a:p>
            <a:endParaRPr lang="es-MX" sz="1800" dirty="0" smtClean="0">
              <a:latin typeface="+mn-lt"/>
            </a:endParaRPr>
          </a:p>
          <a:p>
            <a:endParaRPr lang="es-MX" sz="1800" dirty="0">
              <a:latin typeface="+mn-lt"/>
            </a:endParaRPr>
          </a:p>
          <a:p>
            <a:r>
              <a:rPr lang="es-MX" b="1" dirty="0" smtClean="0">
                <a:latin typeface="+mn-lt"/>
              </a:rPr>
              <a:t>Notas:</a:t>
            </a:r>
          </a:p>
          <a:p>
            <a:pPr marL="228600" indent="-228600">
              <a:buAutoNum type="arabicParenR"/>
            </a:pPr>
            <a:r>
              <a:rPr lang="es-MX" dirty="0" smtClean="0">
                <a:latin typeface="+mn-lt"/>
              </a:rPr>
              <a:t>La reducción en la recaudación de ingresos es generada principalmente por la falta de recuperación en el rubro de </a:t>
            </a:r>
            <a:r>
              <a:rPr lang="es-MX" i="1" dirty="0" smtClean="0">
                <a:latin typeface="+mn-lt"/>
              </a:rPr>
              <a:t>“Venta de Bienes Inmuebles”</a:t>
            </a:r>
            <a:r>
              <a:rPr lang="es-MX" dirty="0" smtClean="0">
                <a:latin typeface="+mn-lt"/>
              </a:rPr>
              <a:t> </a:t>
            </a:r>
            <a:r>
              <a:rPr lang="es-MX" i="1" dirty="0" smtClean="0">
                <a:latin typeface="+mn-lt"/>
              </a:rPr>
              <a:t>(Fideicomisos)</a:t>
            </a:r>
            <a:r>
              <a:rPr lang="es-MX" dirty="0" smtClean="0">
                <a:latin typeface="+mn-lt"/>
              </a:rPr>
              <a:t> por un monto de $869 mdp, así como por la baja en la colocación de préstamos y las tasas de interés por un monto de $220 mdp. En contraparte la compensación de los ingresos es producto de un alza en el rubro de </a:t>
            </a:r>
            <a:r>
              <a:rPr lang="es-MX" i="1" dirty="0" smtClean="0">
                <a:latin typeface="+mn-lt"/>
              </a:rPr>
              <a:t>“Aprovechamientos Financieros”</a:t>
            </a:r>
            <a:r>
              <a:rPr lang="es-MX" dirty="0" smtClean="0">
                <a:latin typeface="+mn-lt"/>
              </a:rPr>
              <a:t> por $200 mdp y </a:t>
            </a:r>
            <a:r>
              <a:rPr lang="es-MX" i="1" dirty="0" smtClean="0">
                <a:latin typeface="+mn-lt"/>
              </a:rPr>
              <a:t>“Recuperaciones de Capital”</a:t>
            </a:r>
            <a:r>
              <a:rPr lang="es-MX" dirty="0" smtClean="0">
                <a:latin typeface="+mn-lt"/>
              </a:rPr>
              <a:t> por 482 mdp.</a:t>
            </a:r>
          </a:p>
          <a:p>
            <a:pPr marL="228600" indent="-228600">
              <a:buAutoNum type="arabicParenR"/>
            </a:pPr>
            <a:r>
              <a:rPr lang="es-MX" dirty="0" smtClean="0">
                <a:latin typeface="+mn-lt"/>
              </a:rPr>
              <a:t>El subejercicio estimado es generado por una caída en la colocación de Préstamos (Capítulo 7000) por 2,778 mdp, Pensiones y Jubilaciones (Capítulo 4000) por 366 mdp y partidas de Servicios Médicos (2531 y 3992) por un monto aproximado a los 347 mdp.</a:t>
            </a:r>
          </a:p>
        </p:txBody>
      </p:sp>
      <p:sp>
        <p:nvSpPr>
          <p:cNvPr id="6" name="Rectángulo 5"/>
          <p:cNvSpPr/>
          <p:nvPr/>
        </p:nvSpPr>
        <p:spPr>
          <a:xfrm>
            <a:off x="549375" y="2112757"/>
            <a:ext cx="1577947" cy="429104"/>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Ingresos</a:t>
            </a:r>
            <a:endParaRPr lang="es-MX" dirty="0"/>
          </a:p>
        </p:txBody>
      </p:sp>
      <p:sp>
        <p:nvSpPr>
          <p:cNvPr id="8" name="Rectángulo 7"/>
          <p:cNvSpPr/>
          <p:nvPr/>
        </p:nvSpPr>
        <p:spPr>
          <a:xfrm>
            <a:off x="549375" y="2875670"/>
            <a:ext cx="1577947" cy="42910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Egresos</a:t>
            </a:r>
            <a:endParaRPr lang="es-MX" dirty="0"/>
          </a:p>
        </p:txBody>
      </p:sp>
      <p:sp>
        <p:nvSpPr>
          <p:cNvPr id="9" name="CuadroTexto 8"/>
          <p:cNvSpPr txBox="1"/>
          <p:nvPr/>
        </p:nvSpPr>
        <p:spPr>
          <a:xfrm>
            <a:off x="2606404" y="1409960"/>
            <a:ext cx="1369927" cy="369332"/>
          </a:xfrm>
          <a:prstGeom prst="rect">
            <a:avLst/>
          </a:prstGeom>
          <a:noFill/>
        </p:spPr>
        <p:txBody>
          <a:bodyPr wrap="none" rtlCol="0">
            <a:spAutoFit/>
          </a:bodyPr>
          <a:lstStyle/>
          <a:p>
            <a:r>
              <a:rPr lang="es-MX" b="1" u="sng" dirty="0" smtClean="0"/>
              <a:t>Presupuesto</a:t>
            </a:r>
            <a:endParaRPr lang="es-MX" b="1" u="sng" dirty="0"/>
          </a:p>
        </p:txBody>
      </p:sp>
      <p:sp>
        <p:nvSpPr>
          <p:cNvPr id="10" name="CuadroTexto 9"/>
          <p:cNvSpPr txBox="1"/>
          <p:nvPr/>
        </p:nvSpPr>
        <p:spPr>
          <a:xfrm>
            <a:off x="4525925" y="1409960"/>
            <a:ext cx="1282980" cy="369332"/>
          </a:xfrm>
          <a:prstGeom prst="rect">
            <a:avLst/>
          </a:prstGeom>
          <a:noFill/>
        </p:spPr>
        <p:txBody>
          <a:bodyPr wrap="none" rtlCol="0">
            <a:spAutoFit/>
          </a:bodyPr>
          <a:lstStyle/>
          <a:p>
            <a:r>
              <a:rPr lang="es-MX" b="1" u="sng" dirty="0" smtClean="0"/>
              <a:t>Expectativa</a:t>
            </a:r>
            <a:endParaRPr lang="es-MX" b="1" u="sng" dirty="0"/>
          </a:p>
        </p:txBody>
      </p:sp>
      <p:sp>
        <p:nvSpPr>
          <p:cNvPr id="11" name="CuadroTexto 10"/>
          <p:cNvSpPr txBox="1"/>
          <p:nvPr/>
        </p:nvSpPr>
        <p:spPr>
          <a:xfrm>
            <a:off x="2348734" y="2104664"/>
            <a:ext cx="1762021" cy="369332"/>
          </a:xfrm>
          <a:prstGeom prst="rect">
            <a:avLst/>
          </a:prstGeom>
          <a:noFill/>
        </p:spPr>
        <p:txBody>
          <a:bodyPr wrap="none" rtlCol="0">
            <a:spAutoFit/>
          </a:bodyPr>
          <a:lstStyle/>
          <a:p>
            <a:r>
              <a:rPr lang="es-MX" dirty="0" smtClean="0"/>
              <a:t>$20,785’336,647</a:t>
            </a:r>
            <a:endParaRPr lang="es-MX" dirty="0"/>
          </a:p>
        </p:txBody>
      </p:sp>
      <p:sp>
        <p:nvSpPr>
          <p:cNvPr id="12" name="CuadroTexto 11"/>
          <p:cNvSpPr txBox="1"/>
          <p:nvPr/>
        </p:nvSpPr>
        <p:spPr>
          <a:xfrm>
            <a:off x="4286404" y="2111406"/>
            <a:ext cx="1762021" cy="369332"/>
          </a:xfrm>
          <a:prstGeom prst="rect">
            <a:avLst/>
          </a:prstGeom>
          <a:noFill/>
        </p:spPr>
        <p:txBody>
          <a:bodyPr wrap="none" rtlCol="0">
            <a:spAutoFit/>
          </a:bodyPr>
          <a:lstStyle/>
          <a:p>
            <a:r>
              <a:rPr lang="es-MX" dirty="0" smtClean="0"/>
              <a:t>$20,449’179,021</a:t>
            </a:r>
            <a:endParaRPr lang="es-MX" baseline="30000" dirty="0"/>
          </a:p>
        </p:txBody>
      </p:sp>
      <p:sp>
        <p:nvSpPr>
          <p:cNvPr id="13" name="CuadroTexto 12"/>
          <p:cNvSpPr txBox="1"/>
          <p:nvPr/>
        </p:nvSpPr>
        <p:spPr>
          <a:xfrm>
            <a:off x="2348734" y="2910550"/>
            <a:ext cx="1762021" cy="369332"/>
          </a:xfrm>
          <a:prstGeom prst="rect">
            <a:avLst/>
          </a:prstGeom>
          <a:noFill/>
        </p:spPr>
        <p:txBody>
          <a:bodyPr wrap="none" rtlCol="0">
            <a:spAutoFit/>
          </a:bodyPr>
          <a:lstStyle/>
          <a:p>
            <a:r>
              <a:rPr lang="es-MX" dirty="0" smtClean="0"/>
              <a:t>$20,785’336,647</a:t>
            </a:r>
            <a:endParaRPr lang="es-MX" dirty="0"/>
          </a:p>
        </p:txBody>
      </p:sp>
      <p:sp>
        <p:nvSpPr>
          <p:cNvPr id="14" name="CuadroTexto 13"/>
          <p:cNvSpPr txBox="1"/>
          <p:nvPr/>
        </p:nvSpPr>
        <p:spPr>
          <a:xfrm>
            <a:off x="4286403" y="2910550"/>
            <a:ext cx="1762021" cy="369332"/>
          </a:xfrm>
          <a:prstGeom prst="rect">
            <a:avLst/>
          </a:prstGeom>
          <a:noFill/>
        </p:spPr>
        <p:txBody>
          <a:bodyPr wrap="none" rtlCol="0">
            <a:spAutoFit/>
          </a:bodyPr>
          <a:lstStyle/>
          <a:p>
            <a:r>
              <a:rPr lang="es-MX" dirty="0" smtClean="0"/>
              <a:t>$17,199’032,625</a:t>
            </a:r>
            <a:endParaRPr lang="es-MX" baseline="30000" dirty="0"/>
          </a:p>
        </p:txBody>
      </p:sp>
      <p:sp>
        <p:nvSpPr>
          <p:cNvPr id="15" name="Menos 14"/>
          <p:cNvSpPr/>
          <p:nvPr/>
        </p:nvSpPr>
        <p:spPr>
          <a:xfrm>
            <a:off x="1108733" y="2559397"/>
            <a:ext cx="459229" cy="294215"/>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16" name="Igual que 15"/>
          <p:cNvSpPr/>
          <p:nvPr/>
        </p:nvSpPr>
        <p:spPr>
          <a:xfrm>
            <a:off x="1108733" y="3383382"/>
            <a:ext cx="501706" cy="343667"/>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17" name="Rectángulo 16"/>
          <p:cNvSpPr/>
          <p:nvPr/>
        </p:nvSpPr>
        <p:spPr>
          <a:xfrm>
            <a:off x="549373" y="3795941"/>
            <a:ext cx="1577947" cy="429104"/>
          </a:xfrm>
          <a:prstGeom prst="rect">
            <a:avLst/>
          </a:prstGeom>
          <a:solidFill>
            <a:schemeClr val="accent5"/>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smtClean="0"/>
              <a:t>Balance</a:t>
            </a:r>
            <a:endParaRPr lang="es-MX" dirty="0"/>
          </a:p>
        </p:txBody>
      </p:sp>
      <p:sp>
        <p:nvSpPr>
          <p:cNvPr id="18" name="CuadroTexto 17"/>
          <p:cNvSpPr txBox="1"/>
          <p:nvPr/>
        </p:nvSpPr>
        <p:spPr>
          <a:xfrm>
            <a:off x="3019003" y="3825827"/>
            <a:ext cx="418704" cy="369332"/>
          </a:xfrm>
          <a:prstGeom prst="rect">
            <a:avLst/>
          </a:prstGeom>
          <a:noFill/>
        </p:spPr>
        <p:txBody>
          <a:bodyPr wrap="none" rtlCol="0">
            <a:spAutoFit/>
          </a:bodyPr>
          <a:lstStyle/>
          <a:p>
            <a:r>
              <a:rPr lang="es-MX" b="1" dirty="0" smtClean="0"/>
              <a:t>$0</a:t>
            </a:r>
            <a:endParaRPr lang="es-MX" b="1" dirty="0"/>
          </a:p>
        </p:txBody>
      </p:sp>
      <p:sp>
        <p:nvSpPr>
          <p:cNvPr id="19" name="CuadroTexto 18"/>
          <p:cNvSpPr txBox="1"/>
          <p:nvPr/>
        </p:nvSpPr>
        <p:spPr>
          <a:xfrm>
            <a:off x="4343523" y="3825827"/>
            <a:ext cx="1649811" cy="369332"/>
          </a:xfrm>
          <a:prstGeom prst="rect">
            <a:avLst/>
          </a:prstGeom>
          <a:noFill/>
          <a:ln w="28575">
            <a:solidFill>
              <a:schemeClr val="accent6"/>
            </a:solidFill>
            <a:prstDash val="dash"/>
          </a:ln>
        </p:spPr>
        <p:txBody>
          <a:bodyPr wrap="none" rtlCol="0">
            <a:spAutoFit/>
          </a:bodyPr>
          <a:lstStyle/>
          <a:p>
            <a:r>
              <a:rPr lang="es-MX" b="1" dirty="0" smtClean="0"/>
              <a:t>$3,250’146,396</a:t>
            </a:r>
            <a:endParaRPr lang="es-MX" b="1" dirty="0"/>
          </a:p>
        </p:txBody>
      </p:sp>
      <p:sp>
        <p:nvSpPr>
          <p:cNvPr id="20" name="CuadroTexto 19"/>
          <p:cNvSpPr txBox="1"/>
          <p:nvPr/>
        </p:nvSpPr>
        <p:spPr>
          <a:xfrm>
            <a:off x="6544615" y="1409960"/>
            <a:ext cx="1155894" cy="369332"/>
          </a:xfrm>
          <a:prstGeom prst="rect">
            <a:avLst/>
          </a:prstGeom>
          <a:noFill/>
        </p:spPr>
        <p:txBody>
          <a:bodyPr wrap="none" rtlCol="0">
            <a:spAutoFit/>
          </a:bodyPr>
          <a:lstStyle/>
          <a:p>
            <a:r>
              <a:rPr lang="es-MX" b="1" u="sng" dirty="0" smtClean="0"/>
              <a:t>Diferencia</a:t>
            </a:r>
            <a:endParaRPr lang="es-MX" b="1" u="sng" dirty="0"/>
          </a:p>
        </p:txBody>
      </p:sp>
      <p:sp>
        <p:nvSpPr>
          <p:cNvPr id="21" name="CuadroTexto 20"/>
          <p:cNvSpPr txBox="1"/>
          <p:nvPr/>
        </p:nvSpPr>
        <p:spPr>
          <a:xfrm>
            <a:off x="6377685" y="2124892"/>
            <a:ext cx="1651414" cy="369332"/>
          </a:xfrm>
          <a:prstGeom prst="rect">
            <a:avLst/>
          </a:prstGeom>
          <a:noFill/>
        </p:spPr>
        <p:txBody>
          <a:bodyPr wrap="none" rtlCol="0">
            <a:spAutoFit/>
          </a:bodyPr>
          <a:lstStyle/>
          <a:p>
            <a:r>
              <a:rPr lang="es-MX" b="1" dirty="0" smtClean="0">
                <a:solidFill>
                  <a:srgbClr val="FF0000"/>
                </a:solidFill>
              </a:rPr>
              <a:t>$336’157,620 </a:t>
            </a:r>
            <a:r>
              <a:rPr lang="es-MX" baseline="30000" dirty="0"/>
              <a:t>1</a:t>
            </a:r>
            <a:r>
              <a:rPr lang="es-MX" baseline="30000" dirty="0" smtClean="0"/>
              <a:t>)</a:t>
            </a:r>
            <a:endParaRPr lang="es-MX" baseline="30000" dirty="0"/>
          </a:p>
        </p:txBody>
      </p:sp>
      <p:sp>
        <p:nvSpPr>
          <p:cNvPr id="22" name="CuadroTexto 21"/>
          <p:cNvSpPr txBox="1"/>
          <p:nvPr/>
        </p:nvSpPr>
        <p:spPr>
          <a:xfrm>
            <a:off x="6202957" y="2910550"/>
            <a:ext cx="1827744" cy="369332"/>
          </a:xfrm>
          <a:prstGeom prst="rect">
            <a:avLst/>
          </a:prstGeom>
          <a:noFill/>
        </p:spPr>
        <p:txBody>
          <a:bodyPr wrap="none" rtlCol="0">
            <a:spAutoFit/>
          </a:bodyPr>
          <a:lstStyle/>
          <a:p>
            <a:r>
              <a:rPr lang="es-MX" b="1" dirty="0" smtClean="0"/>
              <a:t>$3,588’704,020 </a:t>
            </a:r>
            <a:r>
              <a:rPr lang="es-MX" baseline="30000" dirty="0"/>
              <a:t>2</a:t>
            </a:r>
            <a:r>
              <a:rPr lang="es-MX" baseline="30000" dirty="0" smtClean="0"/>
              <a:t>)</a:t>
            </a:r>
            <a:endParaRPr lang="es-MX" baseline="30000" dirty="0"/>
          </a:p>
        </p:txBody>
      </p:sp>
      <p:sp>
        <p:nvSpPr>
          <p:cNvPr id="25" name="CuadroTexto 24"/>
          <p:cNvSpPr txBox="1"/>
          <p:nvPr/>
        </p:nvSpPr>
        <p:spPr>
          <a:xfrm>
            <a:off x="4341215" y="3518942"/>
            <a:ext cx="1647310" cy="276999"/>
          </a:xfrm>
          <a:prstGeom prst="rect">
            <a:avLst/>
          </a:prstGeom>
          <a:noFill/>
        </p:spPr>
        <p:txBody>
          <a:bodyPr wrap="none" rtlCol="0">
            <a:spAutoFit/>
          </a:bodyPr>
          <a:lstStyle/>
          <a:p>
            <a:r>
              <a:rPr lang="es-MX" sz="1200" b="1" dirty="0" smtClean="0">
                <a:solidFill>
                  <a:schemeClr val="accent6">
                    <a:lumMod val="50000"/>
                  </a:schemeClr>
                </a:solidFill>
              </a:rPr>
              <a:t>Superávit Presupuestal</a:t>
            </a:r>
            <a:endParaRPr lang="es-MX" sz="1200" b="1" dirty="0">
              <a:solidFill>
                <a:schemeClr val="accent6">
                  <a:lumMod val="50000"/>
                </a:schemeClr>
              </a:solidFill>
            </a:endParaRPr>
          </a:p>
        </p:txBody>
      </p:sp>
      <p:sp>
        <p:nvSpPr>
          <p:cNvPr id="4" name="Marcador de número de diapositiva 3"/>
          <p:cNvSpPr>
            <a:spLocks noGrp="1"/>
          </p:cNvSpPr>
          <p:nvPr>
            <p:ph type="sldNum" sz="quarter" idx="4"/>
          </p:nvPr>
        </p:nvSpPr>
        <p:spPr>
          <a:xfrm>
            <a:off x="8283725" y="6345595"/>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45</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3199735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74254" y="114301"/>
            <a:ext cx="6347528"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2000" dirty="0" smtClean="0">
                <a:latin typeface="+mj-lt"/>
              </a:rPr>
              <a:t>Balance Presupuestal</a:t>
            </a:r>
            <a:endParaRPr lang="es-MX" sz="2000" dirty="0">
              <a:latin typeface="+mj-lt"/>
            </a:endParaRPr>
          </a:p>
        </p:txBody>
      </p:sp>
      <p:sp>
        <p:nvSpPr>
          <p:cNvPr id="4" name="Marcador de texto 3"/>
          <p:cNvSpPr>
            <a:spLocks noGrp="1"/>
          </p:cNvSpPr>
          <p:nvPr>
            <p:ph type="body" sz="quarter" idx="15"/>
          </p:nvPr>
        </p:nvSpPr>
        <p:spPr/>
        <p:txBody>
          <a:bodyPr/>
          <a:lstStyle/>
          <a:p>
            <a:r>
              <a:rPr lang="es-MX" sz="1600" dirty="0" smtClean="0">
                <a:latin typeface="+mn-lt"/>
              </a:rPr>
              <a:t>De conformidad con el artículo 6 de la Ley de Disciplina Financiera, el proyecto de presupuesto 2021 propuesto para aprobación, se presenta con un </a:t>
            </a:r>
            <a:r>
              <a:rPr lang="es-MX" sz="1600" b="1" u="sng" dirty="0" smtClean="0">
                <a:latin typeface="+mn-lt"/>
              </a:rPr>
              <a:t>Balance presupuestario sostenible</a:t>
            </a:r>
            <a:r>
              <a:rPr lang="es-MX" sz="1600" dirty="0" smtClean="0">
                <a:latin typeface="+mn-lt"/>
              </a:rPr>
              <a:t>, distribuido de la siguiente manera:</a:t>
            </a:r>
            <a:endParaRPr lang="es-MX" sz="1600" dirty="0">
              <a:latin typeface="+mn-lt"/>
            </a:endParaRPr>
          </a:p>
        </p:txBody>
      </p:sp>
      <p:grpSp>
        <p:nvGrpSpPr>
          <p:cNvPr id="43" name="Grupo 42"/>
          <p:cNvGrpSpPr/>
          <p:nvPr/>
        </p:nvGrpSpPr>
        <p:grpSpPr>
          <a:xfrm>
            <a:off x="103028" y="2187246"/>
            <a:ext cx="1658829" cy="880042"/>
            <a:chOff x="549374" y="2112757"/>
            <a:chExt cx="1279426" cy="597340"/>
          </a:xfrm>
        </p:grpSpPr>
        <p:sp>
          <p:nvSpPr>
            <p:cNvPr id="44" name="Rectángulo 43"/>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Aportaciones</a:t>
              </a:r>
              <a:endParaRPr lang="es-MX" sz="1600" dirty="0"/>
            </a:p>
          </p:txBody>
        </p:sp>
        <p:sp>
          <p:nvSpPr>
            <p:cNvPr id="45" name="Rectángulo 44"/>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$7,612’711,459</a:t>
              </a:r>
              <a:endParaRPr lang="es-MX" sz="1600" dirty="0">
                <a:solidFill>
                  <a:schemeClr val="tx1"/>
                </a:solidFill>
              </a:endParaRPr>
            </a:p>
          </p:txBody>
        </p:sp>
      </p:grpSp>
      <p:grpSp>
        <p:nvGrpSpPr>
          <p:cNvPr id="46" name="Grupo 45"/>
          <p:cNvGrpSpPr/>
          <p:nvPr/>
        </p:nvGrpSpPr>
        <p:grpSpPr>
          <a:xfrm>
            <a:off x="103028" y="3390150"/>
            <a:ext cx="1658829" cy="867538"/>
            <a:chOff x="549374" y="2112757"/>
            <a:chExt cx="1279426" cy="597340"/>
          </a:xfrm>
        </p:grpSpPr>
        <p:sp>
          <p:nvSpPr>
            <p:cNvPr id="47" name="Rectángulo 46"/>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Interés y Fondo de Garantía Préstamos</a:t>
              </a:r>
              <a:endParaRPr lang="es-MX" sz="1400" dirty="0"/>
            </a:p>
          </p:txBody>
        </p:sp>
        <p:sp>
          <p:nvSpPr>
            <p:cNvPr id="50" name="Rectángulo 49"/>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$2,015’023,243</a:t>
              </a:r>
              <a:endParaRPr lang="es-MX" sz="1600" dirty="0">
                <a:solidFill>
                  <a:schemeClr val="tx1"/>
                </a:solidFill>
              </a:endParaRPr>
            </a:p>
          </p:txBody>
        </p:sp>
      </p:grpSp>
      <p:grpSp>
        <p:nvGrpSpPr>
          <p:cNvPr id="51" name="Grupo 50"/>
          <p:cNvGrpSpPr/>
          <p:nvPr/>
        </p:nvGrpSpPr>
        <p:grpSpPr>
          <a:xfrm>
            <a:off x="103028" y="4633313"/>
            <a:ext cx="1658829" cy="981875"/>
            <a:chOff x="549374" y="2112757"/>
            <a:chExt cx="1279426" cy="597340"/>
          </a:xfrm>
        </p:grpSpPr>
        <p:sp>
          <p:nvSpPr>
            <p:cNvPr id="52" name="Rectángulo 51"/>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Operación</a:t>
              </a:r>
              <a:endParaRPr lang="es-MX" sz="1600" dirty="0"/>
            </a:p>
          </p:txBody>
        </p:sp>
        <p:sp>
          <p:nvSpPr>
            <p:cNvPr id="53" name="Rectángulo 52"/>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$948’174,130</a:t>
              </a:r>
              <a:endParaRPr lang="es-MX" sz="1600" dirty="0">
                <a:solidFill>
                  <a:schemeClr val="tx1"/>
                </a:solidFill>
              </a:endParaRPr>
            </a:p>
          </p:txBody>
        </p:sp>
      </p:grpSp>
      <p:grpSp>
        <p:nvGrpSpPr>
          <p:cNvPr id="54" name="Grupo 53"/>
          <p:cNvGrpSpPr/>
          <p:nvPr/>
        </p:nvGrpSpPr>
        <p:grpSpPr>
          <a:xfrm>
            <a:off x="5878899" y="1970808"/>
            <a:ext cx="1465472" cy="950509"/>
            <a:chOff x="549374" y="2112756"/>
            <a:chExt cx="1279426" cy="597341"/>
          </a:xfrm>
        </p:grpSpPr>
        <p:sp>
          <p:nvSpPr>
            <p:cNvPr id="56" name="Rectángulo 55"/>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tx1"/>
                  </a:solidFill>
                </a:rPr>
                <a:t>$297’992,846</a:t>
              </a:r>
              <a:endParaRPr lang="es-MX" sz="1200" dirty="0">
                <a:solidFill>
                  <a:schemeClr val="tx1"/>
                </a:solidFill>
              </a:endParaRPr>
            </a:p>
          </p:txBody>
        </p:sp>
        <p:sp>
          <p:nvSpPr>
            <p:cNvPr id="55" name="Rectángulo 54"/>
            <p:cNvSpPr/>
            <p:nvPr/>
          </p:nvSpPr>
          <p:spPr>
            <a:xfrm>
              <a:off x="549375" y="2112756"/>
              <a:ext cx="1279425" cy="336317"/>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Servicios Personales (Cap. 1000)</a:t>
              </a:r>
              <a:endParaRPr lang="es-MX" sz="1200" dirty="0"/>
            </a:p>
          </p:txBody>
        </p:sp>
      </p:grpSp>
      <p:grpSp>
        <p:nvGrpSpPr>
          <p:cNvPr id="57" name="Grupo 56"/>
          <p:cNvGrpSpPr/>
          <p:nvPr/>
        </p:nvGrpSpPr>
        <p:grpSpPr>
          <a:xfrm>
            <a:off x="5866021" y="2989920"/>
            <a:ext cx="1465470" cy="883548"/>
            <a:chOff x="538130" y="2112756"/>
            <a:chExt cx="1279426" cy="597341"/>
          </a:xfrm>
        </p:grpSpPr>
        <p:sp>
          <p:nvSpPr>
            <p:cNvPr id="59" name="Rectángulo 58"/>
            <p:cNvSpPr/>
            <p:nvPr/>
          </p:nvSpPr>
          <p:spPr>
            <a:xfrm>
              <a:off x="538130"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a:t>
              </a:r>
              <a:r>
                <a:rPr lang="es-MX" sz="1400" dirty="0" smtClean="0">
                  <a:solidFill>
                    <a:schemeClr val="tx1"/>
                  </a:solidFill>
                </a:rPr>
                <a:t>1,053’721,418</a:t>
              </a:r>
              <a:endParaRPr lang="es-MX" sz="1600" dirty="0">
                <a:solidFill>
                  <a:schemeClr val="tx1"/>
                </a:solidFill>
              </a:endParaRPr>
            </a:p>
          </p:txBody>
        </p:sp>
        <p:sp>
          <p:nvSpPr>
            <p:cNvPr id="58" name="Rectángulo 57"/>
            <p:cNvSpPr/>
            <p:nvPr/>
          </p:nvSpPr>
          <p:spPr>
            <a:xfrm>
              <a:off x="538131" y="2112756"/>
              <a:ext cx="1279425" cy="34423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Gasto Corriente (Cap. 2000, 3000 y 5000)</a:t>
              </a:r>
              <a:endParaRPr lang="es-MX" sz="1200" dirty="0"/>
            </a:p>
          </p:txBody>
        </p:sp>
      </p:grpSp>
      <p:grpSp>
        <p:nvGrpSpPr>
          <p:cNvPr id="60" name="Grupo 59"/>
          <p:cNvGrpSpPr/>
          <p:nvPr/>
        </p:nvGrpSpPr>
        <p:grpSpPr>
          <a:xfrm>
            <a:off x="5868279" y="3981966"/>
            <a:ext cx="1443135" cy="938549"/>
            <a:chOff x="549374" y="2112757"/>
            <a:chExt cx="1279426" cy="597340"/>
          </a:xfrm>
        </p:grpSpPr>
        <p:sp>
          <p:nvSpPr>
            <p:cNvPr id="62" name="Rectángulo 61"/>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rPr>
                <a:t>$ </a:t>
              </a:r>
              <a:r>
                <a:rPr lang="es-MX" sz="1200" dirty="0" smtClean="0">
                  <a:solidFill>
                    <a:schemeClr val="tx1"/>
                  </a:solidFill>
                </a:rPr>
                <a:t>9,101’344,569</a:t>
              </a:r>
              <a:endParaRPr lang="es-MX" sz="1400" dirty="0">
                <a:solidFill>
                  <a:schemeClr val="tx1"/>
                </a:solidFill>
              </a:endParaRPr>
            </a:p>
          </p:txBody>
        </p:sp>
        <p:sp>
          <p:nvSpPr>
            <p:cNvPr id="61" name="Rectángulo 60"/>
            <p:cNvSpPr/>
            <p:nvPr/>
          </p:nvSpPr>
          <p:spPr>
            <a:xfrm>
              <a:off x="549375" y="2112757"/>
              <a:ext cx="1279425" cy="36124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050" dirty="0" smtClean="0"/>
                <a:t>Pensiones y Jubilaciones (Cap. 4000)</a:t>
              </a:r>
              <a:endParaRPr lang="es-MX" sz="1050" dirty="0"/>
            </a:p>
          </p:txBody>
        </p:sp>
      </p:grpSp>
      <p:grpSp>
        <p:nvGrpSpPr>
          <p:cNvPr id="63" name="Grupo 62"/>
          <p:cNvGrpSpPr/>
          <p:nvPr/>
        </p:nvGrpSpPr>
        <p:grpSpPr>
          <a:xfrm>
            <a:off x="7572968" y="2538696"/>
            <a:ext cx="1571032" cy="874203"/>
            <a:chOff x="549374" y="2112757"/>
            <a:chExt cx="1279426" cy="597340"/>
          </a:xfrm>
        </p:grpSpPr>
        <p:sp>
          <p:nvSpPr>
            <p:cNvPr id="64" name="Rectángulo 63"/>
            <p:cNvSpPr/>
            <p:nvPr/>
          </p:nvSpPr>
          <p:spPr>
            <a:xfrm>
              <a:off x="549375" y="2112757"/>
              <a:ext cx="1279425" cy="298670"/>
            </a:xfrm>
            <a:prstGeom prst="rect">
              <a:avLst/>
            </a:prstGeom>
            <a:solidFill>
              <a:schemeClr val="bg1">
                <a:lumMod val="50000"/>
              </a:schemeClr>
            </a:solidFill>
            <a:ln>
              <a:solidFill>
                <a:schemeClr val="bg1">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t>Servicios Médicos</a:t>
              </a:r>
              <a:endParaRPr lang="es-MX" sz="1400" dirty="0"/>
            </a:p>
          </p:txBody>
        </p:sp>
        <p:sp>
          <p:nvSpPr>
            <p:cNvPr id="65" name="Rectángulo 64"/>
            <p:cNvSpPr/>
            <p:nvPr/>
          </p:nvSpPr>
          <p:spPr>
            <a:xfrm>
              <a:off x="549374" y="2411427"/>
              <a:ext cx="1279425" cy="298670"/>
            </a:xfrm>
            <a:prstGeom prst="rect">
              <a:avLst/>
            </a:prstGeom>
            <a:solidFill>
              <a:schemeClr val="bg1"/>
            </a:solidFill>
            <a:ln>
              <a:solidFill>
                <a:schemeClr val="bg1">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smtClean="0">
                  <a:solidFill>
                    <a:schemeClr val="tx1"/>
                  </a:solidFill>
                </a:rPr>
                <a:t>$1,129’434,748</a:t>
              </a:r>
              <a:endParaRPr lang="es-MX" sz="1400" dirty="0">
                <a:solidFill>
                  <a:schemeClr val="tx1"/>
                </a:solidFill>
              </a:endParaRPr>
            </a:p>
          </p:txBody>
        </p:sp>
      </p:grpSp>
      <p:grpSp>
        <p:nvGrpSpPr>
          <p:cNvPr id="66" name="Grupo 65"/>
          <p:cNvGrpSpPr/>
          <p:nvPr/>
        </p:nvGrpSpPr>
        <p:grpSpPr>
          <a:xfrm>
            <a:off x="2046281" y="3403028"/>
            <a:ext cx="1772500" cy="940883"/>
            <a:chOff x="549374" y="2112757"/>
            <a:chExt cx="1279426" cy="597340"/>
          </a:xfrm>
        </p:grpSpPr>
        <p:sp>
          <p:nvSpPr>
            <p:cNvPr id="70" name="Rectángulo 69"/>
            <p:cNvSpPr/>
            <p:nvPr/>
          </p:nvSpPr>
          <p:spPr>
            <a:xfrm>
              <a:off x="549375" y="2112757"/>
              <a:ext cx="1279425" cy="298670"/>
            </a:xfrm>
            <a:prstGeom prst="rect">
              <a:avLst/>
            </a:prstGeom>
            <a:solidFill>
              <a:srgbClr val="6E56A0"/>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Ingresos 2021</a:t>
              </a:r>
              <a:endParaRPr lang="es-MX" sz="1600" dirty="0"/>
            </a:p>
          </p:txBody>
        </p:sp>
        <p:sp>
          <p:nvSpPr>
            <p:cNvPr id="72" name="Rectángulo 71"/>
            <p:cNvSpPr/>
            <p:nvPr/>
          </p:nvSpPr>
          <p:spPr>
            <a:xfrm>
              <a:off x="549374" y="2411427"/>
              <a:ext cx="1279425" cy="298670"/>
            </a:xfrm>
            <a:prstGeom prst="rect">
              <a:avLst/>
            </a:prstGeom>
            <a:solidFill>
              <a:schemeClr val="bg1"/>
            </a:solidFill>
            <a:ln>
              <a:solidFill>
                <a:srgbClr val="6E56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$10,575’908,833</a:t>
              </a:r>
              <a:endParaRPr lang="es-MX" sz="1600" dirty="0">
                <a:solidFill>
                  <a:schemeClr val="tx1"/>
                </a:solidFill>
              </a:endParaRPr>
            </a:p>
          </p:txBody>
        </p:sp>
      </p:grpSp>
      <p:grpSp>
        <p:nvGrpSpPr>
          <p:cNvPr id="74" name="Grupo 73"/>
          <p:cNvGrpSpPr/>
          <p:nvPr/>
        </p:nvGrpSpPr>
        <p:grpSpPr>
          <a:xfrm>
            <a:off x="3951079" y="3403029"/>
            <a:ext cx="1647704" cy="940883"/>
            <a:chOff x="549374" y="2112757"/>
            <a:chExt cx="1279426" cy="597340"/>
          </a:xfrm>
        </p:grpSpPr>
        <p:sp>
          <p:nvSpPr>
            <p:cNvPr id="75" name="Rectángulo 74"/>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t>Egresos 2021</a:t>
              </a:r>
              <a:endParaRPr lang="es-MX" sz="1600" dirty="0"/>
            </a:p>
          </p:txBody>
        </p:sp>
        <p:sp>
          <p:nvSpPr>
            <p:cNvPr id="76" name="Rectángulo 75"/>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$10,575’908,833</a:t>
              </a:r>
              <a:endParaRPr lang="es-MX" sz="1600" dirty="0">
                <a:solidFill>
                  <a:schemeClr val="tx1"/>
                </a:solidFill>
              </a:endParaRPr>
            </a:p>
          </p:txBody>
        </p:sp>
      </p:grpSp>
      <p:sp>
        <p:nvSpPr>
          <p:cNvPr id="77" name="Cerrar llave 76"/>
          <p:cNvSpPr/>
          <p:nvPr/>
        </p:nvSpPr>
        <p:spPr>
          <a:xfrm>
            <a:off x="7337173" y="2187245"/>
            <a:ext cx="194209" cy="1559367"/>
          </a:xfrm>
          <a:prstGeom prst="rightBrace">
            <a:avLst/>
          </a:prstGeom>
          <a:ln w="12700">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
        <p:nvSpPr>
          <p:cNvPr id="83" name="Cerrar llave 82"/>
          <p:cNvSpPr/>
          <p:nvPr/>
        </p:nvSpPr>
        <p:spPr>
          <a:xfrm>
            <a:off x="1785357" y="2577733"/>
            <a:ext cx="185108" cy="2662429"/>
          </a:xfrm>
          <a:prstGeom prst="rightBrace">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grpSp>
        <p:nvGrpSpPr>
          <p:cNvPr id="85" name="Grupo 84"/>
          <p:cNvGrpSpPr/>
          <p:nvPr/>
        </p:nvGrpSpPr>
        <p:grpSpPr>
          <a:xfrm>
            <a:off x="5878898" y="4983526"/>
            <a:ext cx="1432517" cy="830691"/>
            <a:chOff x="549374" y="2112757"/>
            <a:chExt cx="1279426" cy="597340"/>
          </a:xfrm>
        </p:grpSpPr>
        <p:sp>
          <p:nvSpPr>
            <p:cNvPr id="86" name="Rectángulo 85"/>
            <p:cNvSpPr/>
            <p:nvPr/>
          </p:nvSpPr>
          <p:spPr>
            <a:xfrm>
              <a:off x="549375" y="2112757"/>
              <a:ext cx="1279425" cy="29867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Inversión Pública (Cap. 6000)</a:t>
              </a:r>
              <a:endParaRPr lang="es-MX" sz="1200" dirty="0"/>
            </a:p>
          </p:txBody>
        </p:sp>
        <p:sp>
          <p:nvSpPr>
            <p:cNvPr id="87" name="Rectángulo 86"/>
            <p:cNvSpPr/>
            <p:nvPr/>
          </p:nvSpPr>
          <p:spPr>
            <a:xfrm>
              <a:off x="549374" y="2411427"/>
              <a:ext cx="1279425" cy="298670"/>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600" dirty="0" smtClean="0">
                  <a:solidFill>
                    <a:schemeClr val="tx1"/>
                  </a:solidFill>
                </a:rPr>
                <a:t>$122’850,000</a:t>
              </a:r>
              <a:endParaRPr lang="es-MX" sz="1600" dirty="0">
                <a:solidFill>
                  <a:schemeClr val="tx1"/>
                </a:solidFill>
              </a:endParaRPr>
            </a:p>
          </p:txBody>
        </p:sp>
      </p:grpSp>
      <p:sp>
        <p:nvSpPr>
          <p:cNvPr id="38" name="Cerrar llave 37"/>
          <p:cNvSpPr/>
          <p:nvPr/>
        </p:nvSpPr>
        <p:spPr>
          <a:xfrm flipH="1">
            <a:off x="5646427" y="2561804"/>
            <a:ext cx="185108" cy="2662429"/>
          </a:xfrm>
          <a:prstGeom prst="rightBrac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dirty="0"/>
          </a:p>
        </p:txBody>
      </p:sp>
      <p:sp>
        <p:nvSpPr>
          <p:cNvPr id="5" name="Marcador de número de diapositiva 4"/>
          <p:cNvSpPr>
            <a:spLocks noGrp="1"/>
          </p:cNvSpPr>
          <p:nvPr>
            <p:ph type="sldNum" sz="quarter" idx="4"/>
          </p:nvPr>
        </p:nvSpPr>
        <p:spPr>
          <a:xfrm>
            <a:off x="8309114" y="6325474"/>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46</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18859506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61374" y="86993"/>
            <a:ext cx="6334650"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Ingresos</a:t>
            </a:r>
            <a:endParaRPr lang="es-MX" sz="1800" dirty="0">
              <a:solidFill>
                <a:schemeClr val="tx1">
                  <a:lumMod val="50000"/>
                  <a:lumOff val="50000"/>
                </a:schemeClr>
              </a:solidFill>
              <a:latin typeface="+mj-lt"/>
            </a:endParaRPr>
          </a:p>
        </p:txBody>
      </p:sp>
      <p:sp>
        <p:nvSpPr>
          <p:cNvPr id="5" name="Marcador de texto 4"/>
          <p:cNvSpPr>
            <a:spLocks noGrp="1"/>
          </p:cNvSpPr>
          <p:nvPr>
            <p:ph type="body" sz="quarter" idx="15"/>
          </p:nvPr>
        </p:nvSpPr>
        <p:spPr/>
        <p:txBody>
          <a:bodyPr/>
          <a:lstStyle/>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endParaRPr lang="es-MX" dirty="0" smtClean="0">
              <a:latin typeface="+mn-lt"/>
            </a:endParaRPr>
          </a:p>
          <a:p>
            <a:endParaRPr lang="es-MX" dirty="0">
              <a:latin typeface="+mn-lt"/>
            </a:endParaRPr>
          </a:p>
          <a:p>
            <a:pPr algn="r"/>
            <a:r>
              <a:rPr lang="es-MX" b="1" i="1" dirty="0" smtClean="0">
                <a:solidFill>
                  <a:srgbClr val="7030A0"/>
                </a:solidFill>
                <a:latin typeface="+mn-lt"/>
              </a:rPr>
              <a:t>(Ver notas en siguiente página)</a:t>
            </a:r>
          </a:p>
        </p:txBody>
      </p:sp>
      <p:pic>
        <p:nvPicPr>
          <p:cNvPr id="7" name="Imagen 6"/>
          <p:cNvPicPr>
            <a:picLocks noChangeAspect="1"/>
          </p:cNvPicPr>
          <p:nvPr/>
        </p:nvPicPr>
        <p:blipFill>
          <a:blip r:embed="rId2"/>
          <a:stretch>
            <a:fillRect/>
          </a:stretch>
        </p:blipFill>
        <p:spPr>
          <a:xfrm>
            <a:off x="72001" y="1319788"/>
            <a:ext cx="9103966" cy="4166612"/>
          </a:xfrm>
          <a:prstGeom prst="rect">
            <a:avLst/>
          </a:prstGeom>
        </p:spPr>
      </p:pic>
      <p:sp>
        <p:nvSpPr>
          <p:cNvPr id="4" name="Botón de acción: Documento 3">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Ingreso</a:t>
            </a:r>
            <a:endParaRPr lang="es-MX" sz="800" dirty="0"/>
          </a:p>
        </p:txBody>
      </p:sp>
      <p:sp>
        <p:nvSpPr>
          <p:cNvPr id="6" name="Marcador de número de diapositiva 5"/>
          <p:cNvSpPr>
            <a:spLocks noGrp="1"/>
          </p:cNvSpPr>
          <p:nvPr>
            <p:ph type="sldNum" sz="quarter" idx="4"/>
          </p:nvPr>
        </p:nvSpPr>
        <p:spPr>
          <a:xfrm>
            <a:off x="8334870" y="6338352"/>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47</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913251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61375" y="114301"/>
            <a:ext cx="6360407"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Notas para el ingreso:</a:t>
            </a:r>
            <a:endParaRPr lang="es-MX" sz="1800" dirty="0">
              <a:solidFill>
                <a:schemeClr val="tx1">
                  <a:lumMod val="50000"/>
                  <a:lumOff val="50000"/>
                </a:schemeClr>
              </a:solidFill>
              <a:latin typeface="+mj-lt"/>
            </a:endParaRPr>
          </a:p>
        </p:txBody>
      </p:sp>
      <p:sp>
        <p:nvSpPr>
          <p:cNvPr id="4" name="Marcador de texto 3"/>
          <p:cNvSpPr>
            <a:spLocks noGrp="1"/>
          </p:cNvSpPr>
          <p:nvPr>
            <p:ph type="body" sz="quarter" idx="15"/>
          </p:nvPr>
        </p:nvSpPr>
        <p:spPr/>
        <p:txBody>
          <a:bodyPr/>
          <a:lstStyle/>
          <a:p>
            <a:pPr marL="342900" indent="-342900">
              <a:buAutoNum type="arabicPeriod"/>
            </a:pPr>
            <a:r>
              <a:rPr lang="es-MX" sz="1600" dirty="0" smtClean="0">
                <a:latin typeface="+mn-lt"/>
              </a:rPr>
              <a:t>En el rubro de Aportaciones se pronostica un crecimiento del 2.77% considerando los últimos dos ejercicios (2019 – 2020), mismos en los que se ve reflejada una estabilidad en las aportaciones de empleados y EPP al 32% de conformidad con la Ley del Instituto.</a:t>
            </a:r>
          </a:p>
          <a:p>
            <a:pPr marL="342900" indent="-342900">
              <a:buAutoNum type="arabicPeriod"/>
            </a:pPr>
            <a:r>
              <a:rPr lang="es-MX" sz="1600" dirty="0" smtClean="0">
                <a:latin typeface="+mn-lt"/>
              </a:rPr>
              <a:t>En el rubro de Préstamos se consideran las siguientes premisas:</a:t>
            </a:r>
          </a:p>
          <a:p>
            <a:pPr marL="342900" indent="-342900">
              <a:buAutoNum type="arabicPeriod"/>
            </a:pPr>
            <a:endParaRPr lang="es-MX" sz="1600" dirty="0">
              <a:latin typeface="+mn-lt"/>
            </a:endParaRPr>
          </a:p>
          <a:p>
            <a:pPr marL="342900" indent="-342900">
              <a:buAutoNum type="arabicPeriod"/>
            </a:pPr>
            <a:endParaRPr lang="es-MX" sz="1600" dirty="0" smtClean="0">
              <a:latin typeface="+mn-lt"/>
            </a:endParaRPr>
          </a:p>
          <a:p>
            <a:pPr marL="342900" indent="-342900">
              <a:buAutoNum type="arabicPeriod"/>
            </a:pPr>
            <a:endParaRPr lang="es-MX" sz="1600" dirty="0">
              <a:latin typeface="+mn-lt"/>
            </a:endParaRPr>
          </a:p>
          <a:p>
            <a:pPr marL="342900" indent="-342900">
              <a:buAutoNum type="arabicPeriod"/>
            </a:pPr>
            <a:endParaRPr lang="es-MX" sz="1600" dirty="0">
              <a:latin typeface="+mn-lt"/>
            </a:endParaRPr>
          </a:p>
          <a:p>
            <a:pPr marL="342900" indent="-342900">
              <a:buAutoNum type="arabicPeriod"/>
            </a:pPr>
            <a:endParaRPr lang="es-MX" sz="1600" dirty="0" smtClean="0">
              <a:latin typeface="+mn-lt"/>
            </a:endParaRPr>
          </a:p>
          <a:p>
            <a:pPr marL="342900" indent="-342900">
              <a:buAutoNum type="arabicPeriod"/>
            </a:pPr>
            <a:endParaRPr lang="es-MX" sz="1600" dirty="0">
              <a:latin typeface="+mn-lt"/>
            </a:endParaRPr>
          </a:p>
          <a:p>
            <a:pPr marL="342900" indent="-342900">
              <a:buAutoNum type="arabicPeriod"/>
            </a:pPr>
            <a:endParaRPr lang="es-MX" sz="1600" dirty="0" smtClean="0">
              <a:latin typeface="+mn-lt"/>
            </a:endParaRPr>
          </a:p>
          <a:p>
            <a:pPr marL="342900" indent="-342900">
              <a:buAutoNum type="arabicPeriod"/>
            </a:pPr>
            <a:endParaRPr lang="es-MX" sz="1600" dirty="0" smtClean="0">
              <a:latin typeface="+mn-lt"/>
            </a:endParaRPr>
          </a:p>
          <a:p>
            <a:pPr marL="342900" indent="-342900">
              <a:buAutoNum type="arabicPeriod"/>
            </a:pPr>
            <a:r>
              <a:rPr lang="es-MX" sz="1600" dirty="0" smtClean="0">
                <a:latin typeface="+mn-lt"/>
              </a:rPr>
              <a:t>En el rubro de ingresos derivados de la Operación, se solicitó a cada una de las áreas generadoras su estimación de ingresos, mismas que corresponden principalmente a las áreas de Inversiones, Arrendamientos de Inmuebles, Fideicomisos y Centros de Servicio. </a:t>
            </a:r>
          </a:p>
          <a:p>
            <a:pPr marL="342900" indent="-342900">
              <a:buAutoNum type="arabicPeriod"/>
            </a:pPr>
            <a:r>
              <a:rPr lang="es-MX" sz="1600" dirty="0" smtClean="0">
                <a:latin typeface="+mn-lt"/>
              </a:rPr>
              <a:t>La Recuperación de Capital derivada de los préstamos se omite para el presupuesto de ingresos 2021, no obstante dicha recuperación asciende a los $8,473’866,786.</a:t>
            </a:r>
            <a:endParaRPr lang="es-MX" sz="1600" dirty="0">
              <a:latin typeface="+mn-lt"/>
            </a:endParaRPr>
          </a:p>
        </p:txBody>
      </p:sp>
      <p:graphicFrame>
        <p:nvGraphicFramePr>
          <p:cNvPr id="6" name="Tabla 5"/>
          <p:cNvGraphicFramePr>
            <a:graphicFrameLocks noGrp="1"/>
          </p:cNvGraphicFramePr>
          <p:nvPr>
            <p:extLst>
              <p:ext uri="{D42A27DB-BD31-4B8C-83A1-F6EECF244321}">
                <p14:modId xmlns:p14="http://schemas.microsoft.com/office/powerpoint/2010/main" val="1652181885"/>
              </p:ext>
            </p:extLst>
          </p:nvPr>
        </p:nvGraphicFramePr>
        <p:xfrm>
          <a:off x="1338349" y="2535130"/>
          <a:ext cx="6096000" cy="2763520"/>
        </p:xfrm>
        <a:graphic>
          <a:graphicData uri="http://schemas.openxmlformats.org/drawingml/2006/table">
            <a:tbl>
              <a:tblPr firstRow="1" bandRow="1">
                <a:tableStyleId>{F2DE63D5-997A-4646-A377-4702673A728D}</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370840">
                <a:tc>
                  <a:txBody>
                    <a:bodyPr/>
                    <a:lstStyle/>
                    <a:p>
                      <a:pPr algn="ctr"/>
                      <a:r>
                        <a:rPr lang="es-MX" sz="1200" dirty="0" smtClean="0"/>
                        <a:t>Préstamo</a:t>
                      </a:r>
                      <a:endParaRPr lang="es-MX" sz="1200" dirty="0"/>
                    </a:p>
                  </a:txBody>
                  <a:tcPr anchor="ctr"/>
                </a:tc>
                <a:tc>
                  <a:txBody>
                    <a:bodyPr/>
                    <a:lstStyle/>
                    <a:p>
                      <a:pPr algn="ctr"/>
                      <a:r>
                        <a:rPr lang="es-MX" sz="1200" dirty="0" smtClean="0"/>
                        <a:t>Monto a colocar 2021</a:t>
                      </a:r>
                      <a:endParaRPr lang="es-MX" sz="1200" dirty="0"/>
                    </a:p>
                  </a:txBody>
                  <a:tcPr anchor="ctr"/>
                </a:tc>
                <a:tc>
                  <a:txBody>
                    <a:bodyPr/>
                    <a:lstStyle/>
                    <a:p>
                      <a:pPr algn="ctr"/>
                      <a:r>
                        <a:rPr lang="es-MX" sz="1200" dirty="0" smtClean="0"/>
                        <a:t>Tasa ponderada de recuperación</a:t>
                      </a:r>
                      <a:endParaRPr lang="es-MX" sz="1200" dirty="0"/>
                    </a:p>
                  </a:txBody>
                  <a:tcPr anchor="ctr"/>
                </a:tc>
                <a:tc>
                  <a:txBody>
                    <a:bodyPr/>
                    <a:lstStyle/>
                    <a:p>
                      <a:pPr algn="ctr"/>
                      <a:r>
                        <a:rPr lang="es-MX" sz="1200" dirty="0" smtClean="0"/>
                        <a:t>Plazo estimado de recuperación</a:t>
                      </a:r>
                      <a:endParaRPr lang="es-MX" sz="1200" dirty="0"/>
                    </a:p>
                  </a:txBody>
                  <a:tcPr anchor="ctr"/>
                </a:tc>
                <a:tc>
                  <a:txBody>
                    <a:bodyPr/>
                    <a:lstStyle/>
                    <a:p>
                      <a:pPr algn="ctr"/>
                      <a:r>
                        <a:rPr lang="es-MX" sz="1200" dirty="0" smtClean="0"/>
                        <a:t>Fondo de Garantía promedio de recuperación</a:t>
                      </a:r>
                      <a:endParaRPr lang="es-MX" sz="1200" dirty="0"/>
                    </a:p>
                  </a:txBody>
                  <a:tcPr anchor="ctr"/>
                </a:tc>
                <a:extLst>
                  <a:ext uri="{0D108BD9-81ED-4DB2-BD59-A6C34878D82A}">
                    <a16:rowId xmlns:a16="http://schemas.microsoft.com/office/drawing/2014/main" val="10000"/>
                  </a:ext>
                </a:extLst>
              </a:tr>
              <a:tr h="370840">
                <a:tc>
                  <a:txBody>
                    <a:bodyPr/>
                    <a:lstStyle/>
                    <a:p>
                      <a:r>
                        <a:rPr lang="es-MX" sz="1200" dirty="0" smtClean="0"/>
                        <a:t>PCP</a:t>
                      </a:r>
                      <a:endParaRPr lang="es-MX" sz="1200" dirty="0"/>
                    </a:p>
                  </a:txBody>
                  <a:tcPr/>
                </a:tc>
                <a:tc>
                  <a:txBody>
                    <a:bodyPr/>
                    <a:lstStyle/>
                    <a:p>
                      <a:pPr algn="r"/>
                      <a:r>
                        <a:rPr lang="es-MX" sz="1200" dirty="0" smtClean="0"/>
                        <a:t>$8’750,000,000</a:t>
                      </a:r>
                      <a:endParaRPr lang="es-MX" sz="1200" dirty="0"/>
                    </a:p>
                  </a:txBody>
                  <a:tcPr/>
                </a:tc>
                <a:tc>
                  <a:txBody>
                    <a:bodyPr/>
                    <a:lstStyle/>
                    <a:p>
                      <a:pPr algn="ctr"/>
                      <a:r>
                        <a:rPr lang="es-MX" sz="1200" dirty="0" smtClean="0"/>
                        <a:t>4.84%</a:t>
                      </a:r>
                      <a:endParaRPr lang="es-MX" sz="1200" dirty="0"/>
                    </a:p>
                  </a:txBody>
                  <a:tcPr/>
                </a:tc>
                <a:tc>
                  <a:txBody>
                    <a:bodyPr/>
                    <a:lstStyle/>
                    <a:p>
                      <a:pPr algn="ctr"/>
                      <a:r>
                        <a:rPr lang="es-MX" sz="1200" dirty="0" smtClean="0"/>
                        <a:t>39 quincenas</a:t>
                      </a:r>
                      <a:endParaRPr lang="es-MX" sz="1200" dirty="0"/>
                    </a:p>
                  </a:txBody>
                  <a:tcPr/>
                </a:tc>
                <a:tc>
                  <a:txBody>
                    <a:bodyPr/>
                    <a:lstStyle/>
                    <a:p>
                      <a:pPr algn="ctr"/>
                      <a:r>
                        <a:rPr lang="es-MX" sz="1200" dirty="0" smtClean="0"/>
                        <a:t>1%</a:t>
                      </a:r>
                      <a:endParaRPr lang="es-MX" sz="1200" dirty="0"/>
                    </a:p>
                  </a:txBody>
                  <a:tcPr/>
                </a:tc>
                <a:extLst>
                  <a:ext uri="{0D108BD9-81ED-4DB2-BD59-A6C34878D82A}">
                    <a16:rowId xmlns:a16="http://schemas.microsoft.com/office/drawing/2014/main" val="10001"/>
                  </a:ext>
                </a:extLst>
              </a:tr>
              <a:tr h="370840">
                <a:tc>
                  <a:txBody>
                    <a:bodyPr/>
                    <a:lstStyle/>
                    <a:p>
                      <a:r>
                        <a:rPr lang="es-MX" sz="1200" dirty="0" smtClean="0"/>
                        <a:t>PMP</a:t>
                      </a:r>
                      <a:endParaRPr lang="es-MX" sz="1200" dirty="0"/>
                    </a:p>
                  </a:txBody>
                  <a:tcPr/>
                </a:tc>
                <a:tc>
                  <a:txBody>
                    <a:bodyPr/>
                    <a:lstStyle/>
                    <a:p>
                      <a:pPr algn="r"/>
                      <a:r>
                        <a:rPr lang="es-MX" sz="1200" dirty="0" smtClean="0"/>
                        <a:t>$220’000,000</a:t>
                      </a:r>
                      <a:endParaRPr lang="es-MX" sz="1200" dirty="0"/>
                    </a:p>
                  </a:txBody>
                  <a:tcPr/>
                </a:tc>
                <a:tc>
                  <a:txBody>
                    <a:bodyPr/>
                    <a:lstStyle/>
                    <a:p>
                      <a:pPr algn="ctr"/>
                      <a:r>
                        <a:rPr lang="es-MX" sz="1200" dirty="0" smtClean="0"/>
                        <a:t>11.73%</a:t>
                      </a:r>
                      <a:endParaRPr lang="es-MX" sz="1200" dirty="0"/>
                    </a:p>
                  </a:txBody>
                  <a:tcPr/>
                </a:tc>
                <a:tc>
                  <a:txBody>
                    <a:bodyPr/>
                    <a:lstStyle/>
                    <a:p>
                      <a:pPr algn="ctr"/>
                      <a:r>
                        <a:rPr lang="es-MX" sz="1200" dirty="0" smtClean="0"/>
                        <a:t>90 Quincenas</a:t>
                      </a:r>
                      <a:endParaRPr lang="es-MX" sz="1200" dirty="0"/>
                    </a:p>
                  </a:txBody>
                  <a:tcPr/>
                </a:tc>
                <a:tc>
                  <a:txBody>
                    <a:bodyPr/>
                    <a:lstStyle/>
                    <a:p>
                      <a:pPr algn="ctr"/>
                      <a:r>
                        <a:rPr lang="es-MX" sz="1200" dirty="0" smtClean="0"/>
                        <a:t>1%</a:t>
                      </a:r>
                      <a:endParaRPr lang="es-MX" sz="1200" dirty="0"/>
                    </a:p>
                  </a:txBody>
                  <a:tcPr/>
                </a:tc>
                <a:extLst>
                  <a:ext uri="{0D108BD9-81ED-4DB2-BD59-A6C34878D82A}">
                    <a16:rowId xmlns:a16="http://schemas.microsoft.com/office/drawing/2014/main" val="10002"/>
                  </a:ext>
                </a:extLst>
              </a:tr>
              <a:tr h="370840">
                <a:tc>
                  <a:txBody>
                    <a:bodyPr/>
                    <a:lstStyle/>
                    <a:p>
                      <a:r>
                        <a:rPr lang="es-MX" sz="1200" dirty="0" smtClean="0"/>
                        <a:t>PLMP</a:t>
                      </a:r>
                      <a:endParaRPr lang="es-MX" sz="1200" dirty="0"/>
                    </a:p>
                  </a:txBody>
                  <a:tcPr/>
                </a:tc>
                <a:tc>
                  <a:txBody>
                    <a:bodyPr/>
                    <a:lstStyle/>
                    <a:p>
                      <a:pPr algn="r"/>
                      <a:r>
                        <a:rPr lang="es-MX" sz="1200" dirty="0" smtClean="0"/>
                        <a:t>$750’000,000</a:t>
                      </a:r>
                      <a:endParaRPr lang="es-MX" sz="1200" dirty="0"/>
                    </a:p>
                  </a:txBody>
                  <a:tcPr/>
                </a:tc>
                <a:tc>
                  <a:txBody>
                    <a:bodyPr/>
                    <a:lstStyle/>
                    <a:p>
                      <a:pPr algn="ctr"/>
                      <a:r>
                        <a:rPr lang="es-MX" sz="1200" dirty="0" smtClean="0"/>
                        <a:t>9.85%</a:t>
                      </a:r>
                      <a:endParaRPr lang="es-MX" sz="1200" dirty="0"/>
                    </a:p>
                  </a:txBody>
                  <a:tcPr/>
                </a:tc>
                <a:tc>
                  <a:txBody>
                    <a:bodyPr/>
                    <a:lstStyle/>
                    <a:p>
                      <a:pPr algn="ctr"/>
                      <a:r>
                        <a:rPr lang="es-MX" sz="1200" dirty="0" smtClean="0"/>
                        <a:t>157 Quincenas</a:t>
                      </a:r>
                      <a:endParaRPr lang="es-MX" sz="1200" dirty="0"/>
                    </a:p>
                  </a:txBody>
                  <a:tcPr/>
                </a:tc>
                <a:tc>
                  <a:txBody>
                    <a:bodyPr/>
                    <a:lstStyle/>
                    <a:p>
                      <a:pPr algn="ctr"/>
                      <a:r>
                        <a:rPr lang="es-MX" sz="1200" dirty="0" smtClean="0"/>
                        <a:t>0.086%</a:t>
                      </a:r>
                      <a:endParaRPr lang="es-MX" sz="1200" dirty="0"/>
                    </a:p>
                  </a:txBody>
                  <a:tcPr/>
                </a:tc>
                <a:extLst>
                  <a:ext uri="{0D108BD9-81ED-4DB2-BD59-A6C34878D82A}">
                    <a16:rowId xmlns:a16="http://schemas.microsoft.com/office/drawing/2014/main" val="10003"/>
                  </a:ext>
                </a:extLst>
              </a:tr>
              <a:tr h="370840">
                <a:tc>
                  <a:txBody>
                    <a:bodyPr/>
                    <a:lstStyle/>
                    <a:p>
                      <a:r>
                        <a:rPr lang="es-MX" sz="1200" dirty="0" smtClean="0"/>
                        <a:t>PH</a:t>
                      </a:r>
                      <a:endParaRPr lang="es-MX" sz="1200" dirty="0"/>
                    </a:p>
                  </a:txBody>
                  <a:tcPr/>
                </a:tc>
                <a:tc>
                  <a:txBody>
                    <a:bodyPr/>
                    <a:lstStyle/>
                    <a:p>
                      <a:pPr algn="r"/>
                      <a:r>
                        <a:rPr lang="es-MX" sz="1200" dirty="0" smtClean="0"/>
                        <a:t>$420’000,000</a:t>
                      </a:r>
                      <a:endParaRPr lang="es-MX" sz="1200" dirty="0"/>
                    </a:p>
                  </a:txBody>
                  <a:tcPr/>
                </a:tc>
                <a:tc>
                  <a:txBody>
                    <a:bodyPr/>
                    <a:lstStyle/>
                    <a:p>
                      <a:pPr algn="ctr"/>
                      <a:r>
                        <a:rPr lang="es-MX" sz="1200" dirty="0" smtClean="0"/>
                        <a:t>10.05%</a:t>
                      </a:r>
                      <a:endParaRPr lang="es-MX" sz="1200" dirty="0"/>
                    </a:p>
                  </a:txBody>
                  <a:tcPr/>
                </a:tc>
                <a:tc>
                  <a:txBody>
                    <a:bodyPr/>
                    <a:lstStyle/>
                    <a:p>
                      <a:pPr algn="ctr"/>
                      <a:r>
                        <a:rPr lang="es-MX" sz="1200" dirty="0" smtClean="0"/>
                        <a:t>332 Quincenas</a:t>
                      </a:r>
                      <a:endParaRPr lang="es-MX" sz="1200" dirty="0"/>
                    </a:p>
                  </a:txBody>
                  <a:tcPr/>
                </a:tc>
                <a:tc>
                  <a:txBody>
                    <a:bodyPr/>
                    <a:lstStyle/>
                    <a:p>
                      <a:pPr algn="ctr"/>
                      <a:r>
                        <a:rPr lang="es-MX" sz="1200" dirty="0" smtClean="0"/>
                        <a:t>0.079%</a:t>
                      </a:r>
                      <a:endParaRPr lang="es-MX" sz="1200" dirty="0"/>
                    </a:p>
                  </a:txBody>
                  <a:tcPr/>
                </a:tc>
                <a:extLst>
                  <a:ext uri="{0D108BD9-81ED-4DB2-BD59-A6C34878D82A}">
                    <a16:rowId xmlns:a16="http://schemas.microsoft.com/office/drawing/2014/main" val="10004"/>
                  </a:ext>
                </a:extLst>
              </a:tr>
              <a:tr h="370840">
                <a:tc>
                  <a:txBody>
                    <a:bodyPr/>
                    <a:lstStyle/>
                    <a:p>
                      <a:r>
                        <a:rPr lang="es-MX" sz="1200" dirty="0" smtClean="0"/>
                        <a:t>Total</a:t>
                      </a:r>
                      <a:endParaRPr lang="es-MX" sz="1200" dirty="0"/>
                    </a:p>
                  </a:txBody>
                  <a:tcPr/>
                </a:tc>
                <a:tc>
                  <a:txBody>
                    <a:bodyPr/>
                    <a:lstStyle/>
                    <a:p>
                      <a:pPr algn="r"/>
                      <a:r>
                        <a:rPr lang="es-MX" sz="1200" dirty="0" smtClean="0"/>
                        <a:t>$10,140’000,000</a:t>
                      </a:r>
                      <a:endParaRPr lang="es-MX" sz="1200" dirty="0"/>
                    </a:p>
                  </a:txBody>
                  <a:tcPr/>
                </a:tc>
                <a:tc>
                  <a:txBody>
                    <a:bodyPr/>
                    <a:lstStyle/>
                    <a:p>
                      <a:pPr algn="ctr"/>
                      <a:endParaRPr lang="es-MX" sz="1200" dirty="0"/>
                    </a:p>
                  </a:txBody>
                  <a:tcPr/>
                </a:tc>
                <a:tc>
                  <a:txBody>
                    <a:bodyPr/>
                    <a:lstStyle/>
                    <a:p>
                      <a:pPr algn="ctr"/>
                      <a:endParaRPr lang="es-MX" sz="1200" dirty="0"/>
                    </a:p>
                  </a:txBody>
                  <a:tcPr/>
                </a:tc>
                <a:tc>
                  <a:txBody>
                    <a:bodyPr/>
                    <a:lstStyle/>
                    <a:p>
                      <a:pPr algn="ctr"/>
                      <a:endParaRPr lang="es-MX" sz="1200" dirty="0"/>
                    </a:p>
                  </a:txBody>
                  <a:tcPr/>
                </a:tc>
                <a:extLst>
                  <a:ext uri="{0D108BD9-81ED-4DB2-BD59-A6C34878D82A}">
                    <a16:rowId xmlns:a16="http://schemas.microsoft.com/office/drawing/2014/main" val="10005"/>
                  </a:ext>
                </a:extLst>
              </a:tr>
            </a:tbl>
          </a:graphicData>
        </a:graphic>
      </p:graphicFrame>
      <p:sp>
        <p:nvSpPr>
          <p:cNvPr id="5" name="Marcador de número de diapositiva 4"/>
          <p:cNvSpPr>
            <a:spLocks noGrp="1"/>
          </p:cNvSpPr>
          <p:nvPr>
            <p:ph type="sldNum" sz="quarter" idx="4"/>
          </p:nvPr>
        </p:nvSpPr>
        <p:spPr>
          <a:xfrm>
            <a:off x="8360628" y="6364111"/>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48</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2040122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ctrTitle"/>
          </p:nvPr>
        </p:nvSpPr>
        <p:spPr>
          <a:xfrm>
            <a:off x="418563" y="2227472"/>
            <a:ext cx="5742296" cy="764118"/>
          </a:xfrm>
        </p:spPr>
        <p:txBody>
          <a:bodyPr/>
          <a:lstStyle/>
          <a:p>
            <a:r>
              <a:rPr lang="es-MX" dirty="0">
                <a:solidFill>
                  <a:schemeClr val="tx1">
                    <a:lumMod val="65000"/>
                    <a:lumOff val="35000"/>
                  </a:schemeClr>
                </a:solidFill>
                <a:effectLst>
                  <a:outerShdw blurRad="38100" dist="38100" dir="2700000" algn="tl">
                    <a:srgbClr val="000000">
                      <a:alpha val="43137"/>
                    </a:srgbClr>
                  </a:outerShdw>
                </a:effectLst>
              </a:rPr>
              <a:t>4. Estados </a:t>
            </a:r>
            <a:r>
              <a:rPr lang="es-MX" dirty="0" smtClean="0">
                <a:solidFill>
                  <a:schemeClr val="tx1">
                    <a:lumMod val="65000"/>
                    <a:lumOff val="35000"/>
                  </a:schemeClr>
                </a:solidFill>
                <a:effectLst>
                  <a:outerShdw blurRad="38100" dist="38100" dir="2700000" algn="tl">
                    <a:srgbClr val="000000">
                      <a:alpha val="43137"/>
                    </a:srgbClr>
                  </a:outerShdw>
                </a:effectLst>
              </a:rPr>
              <a:t>Financieros</a:t>
            </a:r>
            <a:endParaRPr lang="es-MX" dirty="0">
              <a:effectLst>
                <a:outerShdw blurRad="38100" dist="38100" dir="2700000" algn="tl">
                  <a:srgbClr val="000000">
                    <a:alpha val="43137"/>
                  </a:srgbClr>
                </a:outerShdw>
              </a:effectLst>
            </a:endParaRPr>
          </a:p>
        </p:txBody>
      </p:sp>
      <p:sp>
        <p:nvSpPr>
          <p:cNvPr id="7" name="Subtítulo 6"/>
          <p:cNvSpPr>
            <a:spLocks noGrp="1"/>
          </p:cNvSpPr>
          <p:nvPr>
            <p:ph type="subTitle" idx="1"/>
          </p:nvPr>
        </p:nvSpPr>
        <p:spPr>
          <a:xfrm>
            <a:off x="418563" y="2991590"/>
            <a:ext cx="5742296" cy="769045"/>
          </a:xfrm>
        </p:spPr>
        <p:txBody>
          <a:bodyPr>
            <a:normAutofit/>
          </a:bodyPr>
          <a:lstStyle/>
          <a:p>
            <a:r>
              <a:rPr lang="es-MX" sz="3600" dirty="0" smtClean="0">
                <a:solidFill>
                  <a:schemeClr val="tx1">
                    <a:lumMod val="65000"/>
                    <a:lumOff val="35000"/>
                  </a:schemeClr>
                </a:solidFill>
                <a:effectLst>
                  <a:outerShdw blurRad="38100" dist="38100" dir="2700000" algn="tl">
                    <a:srgbClr val="000000">
                      <a:alpha val="43137"/>
                    </a:srgbClr>
                  </a:outerShdw>
                </a:effectLst>
              </a:rPr>
              <a:t>Octubre </a:t>
            </a:r>
            <a:r>
              <a:rPr lang="es-MX" sz="3600" dirty="0">
                <a:solidFill>
                  <a:schemeClr val="tx1">
                    <a:lumMod val="65000"/>
                    <a:lumOff val="35000"/>
                  </a:schemeClr>
                </a:solidFill>
                <a:effectLst>
                  <a:outerShdw blurRad="38100" dist="38100" dir="2700000" algn="tl">
                    <a:srgbClr val="000000">
                      <a:alpha val="43137"/>
                    </a:srgbClr>
                  </a:outerShdw>
                </a:effectLst>
              </a:rPr>
              <a:t>2020</a:t>
            </a:r>
            <a:endParaRPr lang="es-MX" sz="3600" dirty="0"/>
          </a:p>
        </p:txBody>
      </p:sp>
      <p:sp>
        <p:nvSpPr>
          <p:cNvPr id="4" name="Marcador de número de diapositiva 3"/>
          <p:cNvSpPr>
            <a:spLocks noGrp="1"/>
          </p:cNvSpPr>
          <p:nvPr>
            <p:ph type="sldNum" sz="quarter" idx="12"/>
          </p:nvPr>
        </p:nvSpPr>
        <p:spPr/>
        <p:txBody>
          <a:bodyPr/>
          <a:lstStyle/>
          <a:p>
            <a:fld id="{08DCC1CA-BC64-9342-9FC6-0A703FD15379}" type="slidenum">
              <a:rPr lang="en-US" smtClean="0"/>
              <a:pPr/>
              <a:t>4</a:t>
            </a:fld>
            <a:endParaRPr lang="en-US" dirty="0"/>
          </a:p>
        </p:txBody>
      </p:sp>
      <p:sp>
        <p:nvSpPr>
          <p:cNvPr id="6" name="Rectángulo 5"/>
          <p:cNvSpPr/>
          <p:nvPr/>
        </p:nvSpPr>
        <p:spPr>
          <a:xfrm>
            <a:off x="334851" y="4665562"/>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cuatro </a:t>
            </a:r>
            <a:r>
              <a:rPr lang="es-MX" sz="1600" dirty="0"/>
              <a:t>del orden del día, relativo a la presentación </a:t>
            </a:r>
            <a:r>
              <a:rPr lang="es-MX" sz="1600" dirty="0" smtClean="0"/>
              <a:t>los </a:t>
            </a:r>
            <a:r>
              <a:rPr lang="es-MX" sz="1600" i="1" dirty="0" smtClean="0"/>
              <a:t>Estados Financieros </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a:t>
            </a:r>
            <a:r>
              <a:rPr lang="es-MX" sz="1600" dirty="0" smtClean="0"/>
              <a:t>XVIII </a:t>
            </a:r>
            <a:r>
              <a:rPr lang="es-MX" sz="1600" dirty="0"/>
              <a:t>de la Ley del Instituto de Pensiones del Estado de Jalisco, presenta </a:t>
            </a:r>
            <a:r>
              <a:rPr lang="es-MX" sz="1600" dirty="0" smtClean="0"/>
              <a:t>los </a:t>
            </a:r>
            <a:r>
              <a:rPr lang="es-MX" sz="1600" i="1" dirty="0" smtClean="0"/>
              <a:t>Estados Financieros</a:t>
            </a:r>
            <a:r>
              <a:rPr lang="es-MX" sz="1600" dirty="0" smtClean="0"/>
              <a:t> al mes de octubre </a:t>
            </a:r>
            <a:r>
              <a:rPr lang="es-MX" sz="1600" dirty="0"/>
              <a:t>de 2020, </a:t>
            </a:r>
            <a:r>
              <a:rPr lang="es-MX" sz="1600" dirty="0" smtClean="0"/>
              <a:t>conforme </a:t>
            </a:r>
            <a:r>
              <a:rPr lang="es-MX" sz="1600" dirty="0"/>
              <a:t>al siguiente </a:t>
            </a:r>
            <a:r>
              <a:rPr lang="es-MX" sz="1600" dirty="0" smtClean="0"/>
              <a:t>reporte:</a:t>
            </a:r>
            <a:endParaRPr lang="es-MX" sz="1600" dirty="0"/>
          </a:p>
        </p:txBody>
      </p:sp>
    </p:spTree>
    <p:extLst>
      <p:ext uri="{BB962C8B-B14F-4D97-AF65-F5344CB8AC3E}">
        <p14:creationId xmlns:p14="http://schemas.microsoft.com/office/powerpoint/2010/main" val="37836342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60324" y="62785"/>
            <a:ext cx="6683433"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Egresos</a:t>
            </a:r>
            <a:endParaRPr lang="es-MX" sz="1800" dirty="0">
              <a:solidFill>
                <a:schemeClr val="tx1">
                  <a:lumMod val="50000"/>
                  <a:lumOff val="50000"/>
                </a:schemeClr>
              </a:solidFill>
              <a:latin typeface="+mj-lt"/>
            </a:endParaRPr>
          </a:p>
        </p:txBody>
      </p:sp>
      <p:sp>
        <p:nvSpPr>
          <p:cNvPr id="5" name="Marcador de texto 4"/>
          <p:cNvSpPr>
            <a:spLocks noGrp="1"/>
          </p:cNvSpPr>
          <p:nvPr>
            <p:ph type="body" sz="quarter" idx="15"/>
          </p:nvPr>
        </p:nvSpPr>
        <p:spPr/>
        <p:txBody>
          <a:bodyPr/>
          <a:lstStyle/>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endParaRPr lang="es-MX" sz="1600" dirty="0" smtClean="0">
              <a:latin typeface="+mj-lt"/>
            </a:endParaRPr>
          </a:p>
          <a:p>
            <a:endParaRPr lang="es-MX" sz="1600" dirty="0">
              <a:latin typeface="+mj-lt"/>
            </a:endParaRPr>
          </a:p>
          <a:p>
            <a:pPr algn="r"/>
            <a:r>
              <a:rPr lang="es-MX" sz="1600" b="1" i="1" dirty="0" smtClean="0">
                <a:solidFill>
                  <a:srgbClr val="7030A0"/>
                </a:solidFill>
                <a:latin typeface="+mj-lt"/>
              </a:rPr>
              <a:t>(Ver notas en siguiente página)</a:t>
            </a:r>
          </a:p>
        </p:txBody>
      </p:sp>
      <p:pic>
        <p:nvPicPr>
          <p:cNvPr id="6" name="Imagen 5"/>
          <p:cNvPicPr>
            <a:picLocks noChangeAspect="1"/>
          </p:cNvPicPr>
          <p:nvPr/>
        </p:nvPicPr>
        <p:blipFill>
          <a:blip r:embed="rId2"/>
          <a:stretch>
            <a:fillRect/>
          </a:stretch>
        </p:blipFill>
        <p:spPr>
          <a:xfrm>
            <a:off x="72000" y="1206500"/>
            <a:ext cx="9000000" cy="4321594"/>
          </a:xfrm>
          <a:prstGeom prst="rect">
            <a:avLst/>
          </a:prstGeom>
        </p:spPr>
      </p:pic>
      <p:sp>
        <p:nvSpPr>
          <p:cNvPr id="8" name="Botón de acción: Documento 7">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Egresos</a:t>
            </a:r>
            <a:endParaRPr lang="es-MX" sz="800" dirty="0"/>
          </a:p>
        </p:txBody>
      </p:sp>
      <p:sp>
        <p:nvSpPr>
          <p:cNvPr id="4" name="Marcador de número de diapositiva 3"/>
          <p:cNvSpPr>
            <a:spLocks noGrp="1"/>
          </p:cNvSpPr>
          <p:nvPr>
            <p:ph type="sldNum" sz="quarter" idx="4"/>
          </p:nvPr>
        </p:nvSpPr>
        <p:spPr>
          <a:xfrm>
            <a:off x="8437902" y="6402747"/>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49</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24381340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34566" y="114301"/>
            <a:ext cx="6683433"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Consideraciones para el egreso:</a:t>
            </a:r>
            <a:endParaRPr lang="es-MX" sz="1800" dirty="0">
              <a:solidFill>
                <a:schemeClr val="tx1">
                  <a:lumMod val="50000"/>
                  <a:lumOff val="50000"/>
                </a:schemeClr>
              </a:solidFill>
              <a:latin typeface="+mj-lt"/>
            </a:endParaRPr>
          </a:p>
        </p:txBody>
      </p:sp>
      <p:sp>
        <p:nvSpPr>
          <p:cNvPr id="4" name="Marcador de texto 3"/>
          <p:cNvSpPr>
            <a:spLocks noGrp="1"/>
          </p:cNvSpPr>
          <p:nvPr>
            <p:ph type="body" sz="quarter" idx="15"/>
          </p:nvPr>
        </p:nvSpPr>
        <p:spPr>
          <a:xfrm>
            <a:off x="266701" y="1371421"/>
            <a:ext cx="8648700" cy="4940300"/>
          </a:xfrm>
        </p:spPr>
        <p:txBody>
          <a:bodyPr/>
          <a:lstStyle/>
          <a:p>
            <a:pPr marL="342900" indent="-342900">
              <a:buAutoNum type="arabicPeriod"/>
            </a:pPr>
            <a:r>
              <a:rPr lang="es-MX" sz="1200" dirty="0" smtClean="0">
                <a:latin typeface="+mj-lt"/>
              </a:rPr>
              <a:t>El Capítulo 1000 Servicios Personales contempla un incremento del 3% de conformidad con el artículo 10 de la Ley de Disciplina Financiera.</a:t>
            </a:r>
          </a:p>
          <a:p>
            <a:pPr marL="342900" indent="-342900">
              <a:buAutoNum type="arabicPeriod"/>
            </a:pPr>
            <a:r>
              <a:rPr lang="es-MX" sz="1200" dirty="0" smtClean="0">
                <a:latin typeface="+mj-lt"/>
              </a:rPr>
              <a:t>En el Capítulo 2000 Materiales y Suministros se estima un subejercicio al cierre de 2020 por 59 mdp, de los cuales aproximadamente 48.5 mdp corresponden a la partida 2531 Medicinas y Productos Farmacéuticos debido a la declaración de partidas desiertas en los diversos procesos licitatorios. En virtud de lo anterior, para el proyecto de presupuesto 2021 se considera prácticamente el mismo presupuesto del ejercicio 2020, el incremento general de la partida en 5.6 mdp obedece principalmente a la compra de papelería, alimentos para el Cadip y materiales para reparaciones y mantenimientos generales de los diversos inmuebles propiedad del Instituto. </a:t>
            </a:r>
          </a:p>
          <a:p>
            <a:pPr marL="342900" indent="-342900">
              <a:buAutoNum type="arabicPeriod"/>
            </a:pPr>
            <a:r>
              <a:rPr lang="es-MX" sz="1200" dirty="0" smtClean="0">
                <a:latin typeface="+mj-lt"/>
              </a:rPr>
              <a:t>En el Capítulo 3000 Servicios Generales se estima un subejercicio al cierre de 2020 por 321 mdp, de los cuales aproximadamente 298.9 mdp corresponden a la partida 3992 Subcontratación de servicios con terceros (Servicios Médicos), así como de la partida 3531 Instalación, reparación y mantenimiento de equipo de cómputo y tecnologías de la información por 6.4 mdp derivado de retrasos y cancelación de los procesos licitatorios por parte del Comité de </a:t>
            </a:r>
            <a:r>
              <a:rPr lang="es-MX" sz="1200" dirty="0">
                <a:latin typeface="+mj-lt"/>
              </a:rPr>
              <a:t>Adquisiciones. En </a:t>
            </a:r>
            <a:r>
              <a:rPr lang="es-MX" sz="1200" dirty="0" smtClean="0">
                <a:latin typeface="+mj-lt"/>
              </a:rPr>
              <a:t>lo general el Capítulo muestra una reducción en el gasto, no obstante la misma es resultado de que durante el ejercicio 2020 se realizó el pago de predial e IVA procedente de la dación en pago de la empresa Servicios y Transporte SA de CV por un monto de 15.5 mdp.</a:t>
            </a:r>
          </a:p>
          <a:p>
            <a:pPr marL="342900" indent="-342900">
              <a:buAutoNum type="arabicPeriod"/>
            </a:pPr>
            <a:r>
              <a:rPr lang="es-MX" sz="1200" dirty="0" smtClean="0">
                <a:latin typeface="+mj-lt"/>
              </a:rPr>
              <a:t>En el Capítulo 4000 Pensiones y Jubilaciones se estima un subejercicio al cierre de 2020 por 366 mdp derivado de que en el ejercicio se presupuestó la proyección correspondiente al estudio actuarial, motivo por el cual para el proyecto de presupuesto 2021 se incluye el escenario mínimo para el pago de nómina de pensionados, el cual asciende a 8,983 mdp, la diferencia (117.1 mdp) respecto a la cifra presentada a aprobación de 9,101 mdp es a fin de dar equilibrio presupuestal al proyecto de presupuesto. De manera informativa se presentan a continuación los escenarios estudiados:</a:t>
            </a:r>
            <a:endParaRPr lang="es-MX" sz="1200" dirty="0">
              <a:latin typeface="+mj-lt"/>
            </a:endParaRPr>
          </a:p>
        </p:txBody>
      </p:sp>
      <p:graphicFrame>
        <p:nvGraphicFramePr>
          <p:cNvPr id="5" name="Tabla 4"/>
          <p:cNvGraphicFramePr>
            <a:graphicFrameLocks noGrp="1"/>
          </p:cNvGraphicFramePr>
          <p:nvPr>
            <p:extLst>
              <p:ext uri="{D42A27DB-BD31-4B8C-83A1-F6EECF244321}">
                <p14:modId xmlns:p14="http://schemas.microsoft.com/office/powerpoint/2010/main" val="145369783"/>
              </p:ext>
            </p:extLst>
          </p:nvPr>
        </p:nvGraphicFramePr>
        <p:xfrm>
          <a:off x="961319" y="5298933"/>
          <a:ext cx="7489008" cy="1371600"/>
        </p:xfrm>
        <a:graphic>
          <a:graphicData uri="http://schemas.openxmlformats.org/drawingml/2006/table">
            <a:tbl>
              <a:tblPr firstRow="1" bandRow="1">
                <a:tableStyleId>{5940675A-B579-460E-94D1-54222C63F5DA}</a:tableStyleId>
              </a:tblPr>
              <a:tblGrid>
                <a:gridCol w="1588770">
                  <a:extLst>
                    <a:ext uri="{9D8B030D-6E8A-4147-A177-3AD203B41FA5}">
                      <a16:colId xmlns:a16="http://schemas.microsoft.com/office/drawing/2014/main" val="20000"/>
                    </a:ext>
                  </a:extLst>
                </a:gridCol>
                <a:gridCol w="907566">
                  <a:extLst>
                    <a:ext uri="{9D8B030D-6E8A-4147-A177-3AD203B41FA5}">
                      <a16:colId xmlns:a16="http://schemas.microsoft.com/office/drawing/2014/main" val="20001"/>
                    </a:ext>
                  </a:extLst>
                </a:gridCol>
                <a:gridCol w="921234">
                  <a:extLst>
                    <a:ext uri="{9D8B030D-6E8A-4147-A177-3AD203B41FA5}">
                      <a16:colId xmlns:a16="http://schemas.microsoft.com/office/drawing/2014/main" val="20002"/>
                    </a:ext>
                  </a:extLst>
                </a:gridCol>
                <a:gridCol w="809897">
                  <a:extLst>
                    <a:ext uri="{9D8B030D-6E8A-4147-A177-3AD203B41FA5}">
                      <a16:colId xmlns:a16="http://schemas.microsoft.com/office/drawing/2014/main" val="20003"/>
                    </a:ext>
                  </a:extLst>
                </a:gridCol>
                <a:gridCol w="1254034">
                  <a:extLst>
                    <a:ext uri="{9D8B030D-6E8A-4147-A177-3AD203B41FA5}">
                      <a16:colId xmlns:a16="http://schemas.microsoft.com/office/drawing/2014/main" val="20004"/>
                    </a:ext>
                  </a:extLst>
                </a:gridCol>
                <a:gridCol w="2007507">
                  <a:extLst>
                    <a:ext uri="{9D8B030D-6E8A-4147-A177-3AD203B41FA5}">
                      <a16:colId xmlns:a16="http://schemas.microsoft.com/office/drawing/2014/main" val="20005"/>
                    </a:ext>
                  </a:extLst>
                </a:gridCol>
              </a:tblGrid>
              <a:tr h="216807">
                <a:tc>
                  <a:txBody>
                    <a:bodyPr/>
                    <a:lstStyle/>
                    <a:p>
                      <a:pPr algn="ctr"/>
                      <a:r>
                        <a:rPr lang="es-MX" sz="1100" dirty="0" smtClean="0">
                          <a:solidFill>
                            <a:schemeClr val="bg1"/>
                          </a:solidFill>
                        </a:rPr>
                        <a:t>Escenario</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Base dic 2020</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Altas</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Bajas</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Total</a:t>
                      </a:r>
                      <a:r>
                        <a:rPr lang="es-MX" sz="1100" baseline="0" dirty="0" smtClean="0">
                          <a:solidFill>
                            <a:schemeClr val="bg1"/>
                          </a:solidFill>
                        </a:rPr>
                        <a:t> Pensionados dic 2021</a:t>
                      </a:r>
                      <a:endParaRPr lang="es-MX" sz="1100" dirty="0">
                        <a:solidFill>
                          <a:schemeClr val="bg1"/>
                        </a:solidFill>
                      </a:endParaRPr>
                    </a:p>
                  </a:txBody>
                  <a:tcPr anchor="ctr">
                    <a:solidFill>
                      <a:srgbClr val="7030A0"/>
                    </a:solidFill>
                  </a:tcPr>
                </a:tc>
                <a:tc>
                  <a:txBody>
                    <a:bodyPr/>
                    <a:lstStyle/>
                    <a:p>
                      <a:pPr algn="ctr"/>
                      <a:r>
                        <a:rPr lang="es-MX" sz="1100" dirty="0" smtClean="0">
                          <a:solidFill>
                            <a:schemeClr val="bg1"/>
                          </a:solidFill>
                        </a:rPr>
                        <a:t>Importe</a:t>
                      </a:r>
                      <a:endParaRPr lang="es-MX" sz="1100" dirty="0">
                        <a:solidFill>
                          <a:schemeClr val="bg1"/>
                        </a:solidFill>
                      </a:endParaRPr>
                    </a:p>
                  </a:txBody>
                  <a:tcPr anchor="ctr">
                    <a:solidFill>
                      <a:srgbClr val="7030A0"/>
                    </a:solidFill>
                  </a:tcPr>
                </a:tc>
                <a:extLst>
                  <a:ext uri="{0D108BD9-81ED-4DB2-BD59-A6C34878D82A}">
                    <a16:rowId xmlns:a16="http://schemas.microsoft.com/office/drawing/2014/main" val="10000"/>
                  </a:ext>
                </a:extLst>
              </a:tr>
              <a:tr h="216807">
                <a:tc>
                  <a:txBody>
                    <a:bodyPr/>
                    <a:lstStyle/>
                    <a:p>
                      <a:r>
                        <a:rPr lang="es-MX" sz="1100" dirty="0" smtClean="0"/>
                        <a:t>A (mínimo)</a:t>
                      </a:r>
                      <a:endParaRPr lang="es-MX" sz="1100" dirty="0"/>
                    </a:p>
                  </a:txBody>
                  <a:tcPr/>
                </a:tc>
                <a:tc>
                  <a:txBody>
                    <a:bodyPr/>
                    <a:lstStyle/>
                    <a:p>
                      <a:pPr algn="ctr"/>
                      <a:r>
                        <a:rPr lang="es-MX" sz="1100" dirty="0" smtClean="0"/>
                        <a:t>39,235</a:t>
                      </a:r>
                      <a:endParaRPr lang="es-MX" sz="1100" dirty="0"/>
                    </a:p>
                  </a:txBody>
                  <a:tcPr anchor="ctr"/>
                </a:tc>
                <a:tc>
                  <a:txBody>
                    <a:bodyPr/>
                    <a:lstStyle/>
                    <a:p>
                      <a:pPr algn="ctr"/>
                      <a:r>
                        <a:rPr lang="es-MX" sz="1100" dirty="0" smtClean="0"/>
                        <a:t>3,337</a:t>
                      </a:r>
                      <a:endParaRPr lang="es-MX" sz="1100" dirty="0"/>
                    </a:p>
                  </a:txBody>
                  <a:tcPr anchor="ctr"/>
                </a:tc>
                <a:tc>
                  <a:txBody>
                    <a:bodyPr/>
                    <a:lstStyle/>
                    <a:p>
                      <a:pPr algn="ctr"/>
                      <a:r>
                        <a:rPr lang="es-MX" sz="1100" dirty="0" smtClean="0">
                          <a:solidFill>
                            <a:srgbClr val="FF0000"/>
                          </a:solidFill>
                        </a:rPr>
                        <a:t>(853)</a:t>
                      </a:r>
                      <a:endParaRPr lang="es-MX" sz="1100" dirty="0">
                        <a:solidFill>
                          <a:srgbClr val="FF0000"/>
                        </a:solidFill>
                      </a:endParaRPr>
                    </a:p>
                  </a:txBody>
                  <a:tcPr anchor="ctr"/>
                </a:tc>
                <a:tc>
                  <a:txBody>
                    <a:bodyPr/>
                    <a:lstStyle/>
                    <a:p>
                      <a:pPr algn="ctr"/>
                      <a:r>
                        <a:rPr lang="es-MX" sz="1100" dirty="0" smtClean="0"/>
                        <a:t>41,719</a:t>
                      </a:r>
                      <a:endParaRPr lang="es-MX" sz="1100" dirty="0"/>
                    </a:p>
                  </a:txBody>
                  <a:tcPr anchor="ctr"/>
                </a:tc>
                <a:tc>
                  <a:txBody>
                    <a:bodyPr/>
                    <a:lstStyle/>
                    <a:p>
                      <a:pPr algn="ctr"/>
                      <a:r>
                        <a:rPr lang="es-MX" sz="1100" dirty="0" smtClean="0"/>
                        <a:t>$8,983’916,185</a:t>
                      </a:r>
                      <a:endParaRPr lang="es-MX" sz="1100" dirty="0"/>
                    </a:p>
                  </a:txBody>
                  <a:tcPr/>
                </a:tc>
                <a:extLst>
                  <a:ext uri="{0D108BD9-81ED-4DB2-BD59-A6C34878D82A}">
                    <a16:rowId xmlns:a16="http://schemas.microsoft.com/office/drawing/2014/main" val="10001"/>
                  </a:ext>
                </a:extLst>
              </a:tr>
              <a:tr h="216807">
                <a:tc>
                  <a:txBody>
                    <a:bodyPr/>
                    <a:lstStyle/>
                    <a:p>
                      <a:r>
                        <a:rPr lang="es-MX" sz="1100" dirty="0" smtClean="0"/>
                        <a:t>B (Estudio actuarial)</a:t>
                      </a:r>
                      <a:endParaRPr lang="es-MX" sz="1100" dirty="0"/>
                    </a:p>
                  </a:txBody>
                  <a:tcPr/>
                </a:tc>
                <a:tc gridSpan="4">
                  <a:txBody>
                    <a:bodyPr/>
                    <a:lstStyle/>
                    <a:p>
                      <a:pPr algn="ctr"/>
                      <a:r>
                        <a:rPr lang="es-MX" sz="1100" dirty="0" smtClean="0"/>
                        <a:t>43,455</a:t>
                      </a:r>
                      <a:endParaRPr lang="es-MX" sz="1100" dirty="0"/>
                    </a:p>
                  </a:txBody>
                  <a:tcPr anchor="ctr"/>
                </a:tc>
                <a:tc hMerge="1">
                  <a:txBody>
                    <a:bodyPr/>
                    <a:lstStyle/>
                    <a:p>
                      <a:endParaRPr lang="es-MX" sz="1100" dirty="0"/>
                    </a:p>
                  </a:txBody>
                  <a:tcPr/>
                </a:tc>
                <a:tc hMerge="1">
                  <a:txBody>
                    <a:bodyPr/>
                    <a:lstStyle/>
                    <a:p>
                      <a:endParaRPr lang="es-MX"/>
                    </a:p>
                  </a:txBody>
                  <a:tcPr/>
                </a:tc>
                <a:tc hMerge="1">
                  <a:txBody>
                    <a:bodyPr/>
                    <a:lstStyle/>
                    <a:p>
                      <a:endParaRPr lang="es-MX"/>
                    </a:p>
                  </a:txBody>
                  <a:tcPr/>
                </a:tc>
                <a:tc>
                  <a:txBody>
                    <a:bodyPr/>
                    <a:lstStyle/>
                    <a:p>
                      <a:pPr algn="ctr"/>
                      <a:r>
                        <a:rPr lang="es-MX" sz="1100" dirty="0" smtClean="0"/>
                        <a:t>$9,389’414,329</a:t>
                      </a:r>
                      <a:endParaRPr lang="es-MX" sz="1100" dirty="0"/>
                    </a:p>
                  </a:txBody>
                  <a:tcPr/>
                </a:tc>
                <a:extLst>
                  <a:ext uri="{0D108BD9-81ED-4DB2-BD59-A6C34878D82A}">
                    <a16:rowId xmlns:a16="http://schemas.microsoft.com/office/drawing/2014/main" val="10002"/>
                  </a:ext>
                </a:extLst>
              </a:tr>
              <a:tr h="216807">
                <a:tc>
                  <a:txBody>
                    <a:bodyPr/>
                    <a:lstStyle/>
                    <a:p>
                      <a:r>
                        <a:rPr lang="es-MX" sz="1100" dirty="0" smtClean="0"/>
                        <a:t>C</a:t>
                      </a:r>
                      <a:r>
                        <a:rPr lang="es-MX" sz="1100" baseline="0" dirty="0" smtClean="0"/>
                        <a:t> </a:t>
                      </a:r>
                      <a:r>
                        <a:rPr lang="es-MX" sz="1100" dirty="0" smtClean="0"/>
                        <a:t>(máximo)</a:t>
                      </a:r>
                      <a:endParaRPr lang="es-MX" sz="1100" dirty="0"/>
                    </a:p>
                  </a:txBody>
                  <a:tcPr/>
                </a:tc>
                <a:tc>
                  <a:txBody>
                    <a:bodyPr/>
                    <a:lstStyle/>
                    <a:p>
                      <a:pPr algn="ctr"/>
                      <a:r>
                        <a:rPr lang="es-MX" sz="1100" dirty="0" smtClean="0"/>
                        <a:t>39,235</a:t>
                      </a:r>
                      <a:endParaRPr lang="es-MX" sz="1100" dirty="0"/>
                    </a:p>
                  </a:txBody>
                  <a:tcPr anchor="ctr"/>
                </a:tc>
                <a:tc>
                  <a:txBody>
                    <a:bodyPr/>
                    <a:lstStyle/>
                    <a:p>
                      <a:pPr algn="ctr"/>
                      <a:r>
                        <a:rPr lang="es-MX" sz="1100" dirty="0" smtClean="0"/>
                        <a:t>9,807</a:t>
                      </a:r>
                      <a:endParaRPr lang="es-MX" sz="1100" dirty="0"/>
                    </a:p>
                  </a:txBody>
                  <a:tcPr anchor="ctr"/>
                </a:tc>
                <a:tc>
                  <a:txBody>
                    <a:bodyPr/>
                    <a:lstStyle/>
                    <a:p>
                      <a:pPr algn="ctr"/>
                      <a:r>
                        <a:rPr lang="es-MX" sz="1100" dirty="0" smtClean="0">
                          <a:solidFill>
                            <a:srgbClr val="FF0000"/>
                          </a:solidFill>
                        </a:rPr>
                        <a:t>(853)</a:t>
                      </a:r>
                      <a:endParaRPr lang="es-MX" sz="1100" dirty="0"/>
                    </a:p>
                  </a:txBody>
                  <a:tcPr anchor="ctr"/>
                </a:tc>
                <a:tc>
                  <a:txBody>
                    <a:bodyPr/>
                    <a:lstStyle/>
                    <a:p>
                      <a:pPr algn="ctr"/>
                      <a:r>
                        <a:rPr lang="es-MX" sz="1100" dirty="0" smtClean="0"/>
                        <a:t>48,188</a:t>
                      </a:r>
                      <a:endParaRPr lang="es-MX" sz="1100" dirty="0"/>
                    </a:p>
                  </a:txBody>
                  <a:tcPr anchor="ctr"/>
                </a:tc>
                <a:tc>
                  <a:txBody>
                    <a:bodyPr/>
                    <a:lstStyle/>
                    <a:p>
                      <a:pPr algn="ctr"/>
                      <a:r>
                        <a:rPr lang="es-MX" sz="1100" dirty="0" smtClean="0"/>
                        <a:t>$10,605’283,184</a:t>
                      </a:r>
                      <a:endParaRPr lang="es-MX" sz="1100" dirty="0"/>
                    </a:p>
                  </a:txBody>
                  <a:tcPr/>
                </a:tc>
                <a:extLst>
                  <a:ext uri="{0D108BD9-81ED-4DB2-BD59-A6C34878D82A}">
                    <a16:rowId xmlns:a16="http://schemas.microsoft.com/office/drawing/2014/main" val="10003"/>
                  </a:ext>
                </a:extLst>
              </a:tr>
            </a:tbl>
          </a:graphicData>
        </a:graphic>
      </p:graphicFrame>
      <p:sp>
        <p:nvSpPr>
          <p:cNvPr id="6" name="Marcador de número de diapositiva 5"/>
          <p:cNvSpPr>
            <a:spLocks noGrp="1"/>
          </p:cNvSpPr>
          <p:nvPr>
            <p:ph type="sldNum" sz="quarter" idx="4"/>
          </p:nvPr>
        </p:nvSpPr>
        <p:spPr>
          <a:xfrm>
            <a:off x="8430365" y="6333422"/>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50</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37611151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74254" y="114301"/>
            <a:ext cx="6347528"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n-lt"/>
              </a:rPr>
              <a:t>Consideraciones para el egreso:</a:t>
            </a:r>
            <a:endParaRPr lang="es-MX" sz="1800" dirty="0">
              <a:solidFill>
                <a:schemeClr val="tx1">
                  <a:lumMod val="50000"/>
                  <a:lumOff val="50000"/>
                </a:schemeClr>
              </a:solidFill>
              <a:latin typeface="+mn-lt"/>
            </a:endParaRPr>
          </a:p>
        </p:txBody>
      </p:sp>
      <p:sp>
        <p:nvSpPr>
          <p:cNvPr id="4" name="Marcador de texto 3"/>
          <p:cNvSpPr>
            <a:spLocks noGrp="1"/>
          </p:cNvSpPr>
          <p:nvPr>
            <p:ph type="body" sz="quarter" idx="15"/>
          </p:nvPr>
        </p:nvSpPr>
        <p:spPr/>
        <p:txBody>
          <a:bodyPr/>
          <a:lstStyle/>
          <a:p>
            <a:pPr marL="342900" indent="-342900">
              <a:buFont typeface="+mj-lt"/>
              <a:buAutoNum type="arabicPeriod" startAt="5"/>
            </a:pPr>
            <a:r>
              <a:rPr lang="es-MX" dirty="0" smtClean="0">
                <a:latin typeface="+mn-lt"/>
              </a:rPr>
              <a:t>En el Capitulo 5000 Bienes Muebles e Inmuebles se estima un subejercicio al cierre de 2020 por 28 mdp derivado de los retrasos en los procesos licitatorios de los proyectos PY83 Infraestructura para el SITE y PY 26 de Equipo de Cómputo por un monto de 24 mdp</a:t>
            </a:r>
            <a:r>
              <a:rPr lang="es-MX" dirty="0">
                <a:latin typeface="+mn-lt"/>
              </a:rPr>
              <a:t>,</a:t>
            </a:r>
            <a:r>
              <a:rPr lang="es-MX" dirty="0" smtClean="0">
                <a:latin typeface="+mn-lt"/>
              </a:rPr>
              <a:t> motivo por el cual, en el proyecto de presupuesto 2021 se presentan de nueva forma para su aprobación. El incremento general del Capítulo en 5.6 mdp atiende principalmente a los requerimientos de mobiliario, herramientas y maquinaria presentados por las diversas unidades ejecutoras de gasto para proporcionar los servicios de atención al afiliado y mantenimiento de los diversos inmuebles propiedad del Instituto.</a:t>
            </a:r>
          </a:p>
          <a:p>
            <a:pPr marL="342900" indent="-342900">
              <a:buAutoNum type="arabicPeriod" startAt="5"/>
            </a:pPr>
            <a:r>
              <a:rPr lang="es-MX" dirty="0" smtClean="0">
                <a:latin typeface="+mn-lt"/>
              </a:rPr>
              <a:t>En el Capitulo 6000 Inversión Pública se estima un subejercicio al cierre de 2020 por 2.8 mdp derivado de la construcción de Pozo de Agua en los Salones de Eventos Hermano Sol Hermana Agua, motivo por el cual se presenta de nueva forma a consideración para su aprobación, así mismo se incluyen 120 mdp para realizar la construcción de la Unimef “Los Olivos”.</a:t>
            </a:r>
          </a:p>
          <a:p>
            <a:pPr marL="342900" indent="-342900">
              <a:buAutoNum type="arabicPeriod" startAt="5"/>
            </a:pPr>
            <a:r>
              <a:rPr lang="es-MX" dirty="0" smtClean="0">
                <a:latin typeface="+mn-lt"/>
              </a:rPr>
              <a:t>En el Capítulo 7000 Inversión Financiera se estima un subejercicio al cierre de 2020 por 2,778 mdp derivado de la falta de colocación de préstamos en sus diversas modalidades, para el ejercicio 2021 el capítulo </a:t>
            </a:r>
            <a:r>
              <a:rPr lang="es-MX" b="1" u="sng" dirty="0" smtClean="0">
                <a:latin typeface="+mn-lt"/>
              </a:rPr>
              <a:t>no es considerado</a:t>
            </a:r>
            <a:r>
              <a:rPr lang="es-MX" dirty="0" smtClean="0">
                <a:latin typeface="+mn-lt"/>
              </a:rPr>
              <a:t> dentro del proyecto de presupuesto de egresos, no obstante se estima una colocación de 10,140 mdp en las diversas modalidades de préstamos.</a:t>
            </a:r>
            <a:endParaRPr lang="es-MX" dirty="0">
              <a:latin typeface="+mn-lt"/>
            </a:endParaRPr>
          </a:p>
        </p:txBody>
      </p:sp>
      <p:sp>
        <p:nvSpPr>
          <p:cNvPr id="5" name="Marcador de número de diapositiva 4"/>
          <p:cNvSpPr>
            <a:spLocks noGrp="1"/>
          </p:cNvSpPr>
          <p:nvPr>
            <p:ph type="sldNum" sz="quarter" idx="4"/>
          </p:nvPr>
        </p:nvSpPr>
        <p:spPr>
          <a:xfrm>
            <a:off x="8347750" y="6338352"/>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51</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6394253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730144" y="114301"/>
            <a:ext cx="6291638" cy="330200"/>
          </a:xfrm>
        </p:spPr>
        <p:txBody>
          <a:bodyPr/>
          <a:lstStyle/>
          <a:p>
            <a:r>
              <a:rPr lang="es-MX" sz="2400" dirty="0" smtClean="0">
                <a:latin typeface="+mj-lt"/>
              </a:rPr>
              <a:t>Proyecto de 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latin typeface="+mj-lt"/>
              </a:rPr>
              <a:t>Estructura Programática</a:t>
            </a:r>
            <a:endParaRPr lang="es-MX" sz="1800" dirty="0">
              <a:latin typeface="+mj-lt"/>
            </a:endParaRPr>
          </a:p>
        </p:txBody>
      </p:sp>
      <p:sp>
        <p:nvSpPr>
          <p:cNvPr id="6" name="CuadroTexto 5"/>
          <p:cNvSpPr txBox="1"/>
          <p:nvPr/>
        </p:nvSpPr>
        <p:spPr>
          <a:xfrm>
            <a:off x="726856" y="1413565"/>
            <a:ext cx="1003288" cy="369332"/>
          </a:xfrm>
          <a:prstGeom prst="rect">
            <a:avLst/>
          </a:prstGeom>
          <a:noFill/>
        </p:spPr>
        <p:txBody>
          <a:bodyPr wrap="none" rtlCol="0">
            <a:spAutoFit/>
          </a:bodyPr>
          <a:lstStyle/>
          <a:p>
            <a:r>
              <a:rPr lang="es-MX" b="1" dirty="0" smtClean="0"/>
              <a:t>Objetivo</a:t>
            </a:r>
            <a:endParaRPr lang="es-MX" b="1" dirty="0"/>
          </a:p>
        </p:txBody>
      </p:sp>
      <p:sp>
        <p:nvSpPr>
          <p:cNvPr id="7" name="CuadroTexto 6"/>
          <p:cNvSpPr txBox="1"/>
          <p:nvPr/>
        </p:nvSpPr>
        <p:spPr>
          <a:xfrm>
            <a:off x="2704242" y="1413565"/>
            <a:ext cx="1111330" cy="369332"/>
          </a:xfrm>
          <a:prstGeom prst="rect">
            <a:avLst/>
          </a:prstGeom>
          <a:noFill/>
        </p:spPr>
        <p:txBody>
          <a:bodyPr wrap="none" rtlCol="0">
            <a:spAutoFit/>
          </a:bodyPr>
          <a:lstStyle/>
          <a:p>
            <a:r>
              <a:rPr lang="es-MX" b="1" dirty="0" smtClean="0"/>
              <a:t>Programa</a:t>
            </a:r>
            <a:endParaRPr lang="es-MX" b="1" dirty="0"/>
          </a:p>
        </p:txBody>
      </p:sp>
      <p:sp>
        <p:nvSpPr>
          <p:cNvPr id="8" name="CuadroTexto 7"/>
          <p:cNvSpPr txBox="1"/>
          <p:nvPr/>
        </p:nvSpPr>
        <p:spPr>
          <a:xfrm>
            <a:off x="4834716" y="1413565"/>
            <a:ext cx="936860" cy="369332"/>
          </a:xfrm>
          <a:prstGeom prst="rect">
            <a:avLst/>
          </a:prstGeom>
          <a:noFill/>
        </p:spPr>
        <p:txBody>
          <a:bodyPr wrap="none" rtlCol="0">
            <a:spAutoFit/>
          </a:bodyPr>
          <a:lstStyle/>
          <a:p>
            <a:r>
              <a:rPr lang="es-MX" b="1" dirty="0" smtClean="0"/>
              <a:t>Proceso</a:t>
            </a:r>
            <a:endParaRPr lang="es-MX" b="1" dirty="0"/>
          </a:p>
        </p:txBody>
      </p:sp>
      <p:sp>
        <p:nvSpPr>
          <p:cNvPr id="9" name="CuadroTexto 8"/>
          <p:cNvSpPr txBox="1"/>
          <p:nvPr/>
        </p:nvSpPr>
        <p:spPr>
          <a:xfrm>
            <a:off x="6493852" y="1413565"/>
            <a:ext cx="1826847" cy="369332"/>
          </a:xfrm>
          <a:prstGeom prst="rect">
            <a:avLst/>
          </a:prstGeom>
          <a:noFill/>
        </p:spPr>
        <p:txBody>
          <a:bodyPr wrap="none" rtlCol="0">
            <a:spAutoFit/>
          </a:bodyPr>
          <a:lstStyle/>
          <a:p>
            <a:r>
              <a:rPr lang="es-MX" b="1" dirty="0" smtClean="0"/>
              <a:t>Unidad Ejecutora</a:t>
            </a:r>
            <a:endParaRPr lang="es-MX" b="1" dirty="0"/>
          </a:p>
        </p:txBody>
      </p:sp>
      <p:sp>
        <p:nvSpPr>
          <p:cNvPr id="10" name="Rectángulo 9"/>
          <p:cNvSpPr/>
          <p:nvPr/>
        </p:nvSpPr>
        <p:spPr>
          <a:xfrm>
            <a:off x="420784" y="2109478"/>
            <a:ext cx="1683143" cy="1708769"/>
          </a:xfrm>
          <a:prstGeom prst="rect">
            <a:avLst/>
          </a:prstGeom>
          <a:solidFill>
            <a:srgbClr val="6E56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Mejorar la salud y estabilidad financiera del Instituto que permitan hacer frente a los compromisos en el corto, mediano y largo </a:t>
            </a:r>
            <a:r>
              <a:rPr lang="es-MX" sz="1200" dirty="0" smtClean="0"/>
              <a:t>plazo. </a:t>
            </a:r>
            <a:endParaRPr lang="es-MX" sz="1200" dirty="0"/>
          </a:p>
        </p:txBody>
      </p:sp>
      <p:sp>
        <p:nvSpPr>
          <p:cNvPr id="11" name="Rectángulo 10"/>
          <p:cNvSpPr/>
          <p:nvPr/>
        </p:nvSpPr>
        <p:spPr>
          <a:xfrm>
            <a:off x="420784" y="3953113"/>
            <a:ext cx="1683143" cy="170876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sz="1200" dirty="0"/>
              <a:t>Mejorar el otorgamiento de las prestaciones, de carácter social y económicas, a los afiliados del Instituto.</a:t>
            </a:r>
          </a:p>
        </p:txBody>
      </p:sp>
      <p:sp>
        <p:nvSpPr>
          <p:cNvPr id="12" name="Rectángulo 11"/>
          <p:cNvSpPr/>
          <p:nvPr/>
        </p:nvSpPr>
        <p:spPr>
          <a:xfrm>
            <a:off x="2464022" y="2109478"/>
            <a:ext cx="1683143" cy="801112"/>
          </a:xfrm>
          <a:prstGeom prst="rect">
            <a:avLst/>
          </a:prstGeom>
          <a:solidFill>
            <a:srgbClr val="9999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Fortalecimiento del Patrimonio</a:t>
            </a:r>
            <a:endParaRPr lang="es-MX" sz="1200" dirty="0"/>
          </a:p>
        </p:txBody>
      </p:sp>
      <p:sp>
        <p:nvSpPr>
          <p:cNvPr id="13" name="Rectángulo 12"/>
          <p:cNvSpPr/>
          <p:nvPr/>
        </p:nvSpPr>
        <p:spPr>
          <a:xfrm>
            <a:off x="2464022" y="3059148"/>
            <a:ext cx="1683143" cy="759100"/>
          </a:xfrm>
          <a:prstGeom prst="rect">
            <a:avLst/>
          </a:prstGeom>
          <a:solidFill>
            <a:srgbClr val="9999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t>Operación del Instituto</a:t>
            </a:r>
          </a:p>
        </p:txBody>
      </p:sp>
      <p:sp>
        <p:nvSpPr>
          <p:cNvPr id="14" name="Rectángulo 13"/>
          <p:cNvSpPr/>
          <p:nvPr/>
        </p:nvSpPr>
        <p:spPr>
          <a:xfrm>
            <a:off x="2464022" y="3966804"/>
            <a:ext cx="1683143" cy="801112"/>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Prestaciones Sociales, Económicas y de Vivienda</a:t>
            </a:r>
            <a:endParaRPr lang="es-MX" sz="1200" dirty="0"/>
          </a:p>
        </p:txBody>
      </p:sp>
      <p:sp>
        <p:nvSpPr>
          <p:cNvPr id="15" name="Rectángulo 14"/>
          <p:cNvSpPr/>
          <p:nvPr/>
        </p:nvSpPr>
        <p:spPr>
          <a:xfrm>
            <a:off x="2464022" y="4916474"/>
            <a:ext cx="1683143" cy="75910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t>Atención Médica</a:t>
            </a:r>
            <a:endParaRPr lang="es-MX" sz="1200" dirty="0"/>
          </a:p>
        </p:txBody>
      </p:sp>
      <p:sp>
        <p:nvSpPr>
          <p:cNvPr id="16" name="Rectángulo 15"/>
          <p:cNvSpPr/>
          <p:nvPr/>
        </p:nvSpPr>
        <p:spPr>
          <a:xfrm>
            <a:off x="4507260" y="2109477"/>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5 Procesos</a:t>
            </a:r>
            <a:endParaRPr lang="es-MX" sz="1200" dirty="0">
              <a:solidFill>
                <a:schemeClr val="bg2">
                  <a:lumMod val="25000"/>
                </a:schemeClr>
              </a:solidFill>
            </a:endParaRPr>
          </a:p>
        </p:txBody>
      </p:sp>
      <p:sp>
        <p:nvSpPr>
          <p:cNvPr id="17" name="Rectángulo 16"/>
          <p:cNvSpPr/>
          <p:nvPr/>
        </p:nvSpPr>
        <p:spPr>
          <a:xfrm>
            <a:off x="4507260" y="3059148"/>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10 Procesos</a:t>
            </a:r>
            <a:endParaRPr lang="es-MX" sz="1200" dirty="0">
              <a:solidFill>
                <a:schemeClr val="bg2">
                  <a:lumMod val="25000"/>
                </a:schemeClr>
              </a:solidFill>
            </a:endParaRPr>
          </a:p>
        </p:txBody>
      </p:sp>
      <p:sp>
        <p:nvSpPr>
          <p:cNvPr id="18" name="Rectángulo 17"/>
          <p:cNvSpPr/>
          <p:nvPr/>
        </p:nvSpPr>
        <p:spPr>
          <a:xfrm>
            <a:off x="4511307" y="396680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6 Procesos</a:t>
            </a:r>
            <a:endParaRPr lang="es-MX" sz="1200" dirty="0">
              <a:solidFill>
                <a:schemeClr val="bg2">
                  <a:lumMod val="25000"/>
                </a:schemeClr>
              </a:solidFill>
            </a:endParaRPr>
          </a:p>
        </p:txBody>
      </p:sp>
      <p:sp>
        <p:nvSpPr>
          <p:cNvPr id="19" name="Rectángulo 18"/>
          <p:cNvSpPr/>
          <p:nvPr/>
        </p:nvSpPr>
        <p:spPr>
          <a:xfrm>
            <a:off x="4511307" y="491647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2</a:t>
            </a:r>
            <a:r>
              <a:rPr lang="es-MX" sz="1200" dirty="0" smtClean="0">
                <a:solidFill>
                  <a:schemeClr val="bg2">
                    <a:lumMod val="25000"/>
                  </a:schemeClr>
                </a:solidFill>
              </a:rPr>
              <a:t> Procesos</a:t>
            </a:r>
            <a:endParaRPr lang="es-MX" sz="1200" dirty="0">
              <a:solidFill>
                <a:schemeClr val="bg2">
                  <a:lumMod val="25000"/>
                </a:schemeClr>
              </a:solidFill>
            </a:endParaRPr>
          </a:p>
        </p:txBody>
      </p:sp>
      <p:sp>
        <p:nvSpPr>
          <p:cNvPr id="20" name="Rectángulo 19"/>
          <p:cNvSpPr/>
          <p:nvPr/>
        </p:nvSpPr>
        <p:spPr>
          <a:xfrm>
            <a:off x="6570726" y="2109477"/>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20 Unidades</a:t>
            </a:r>
            <a:endParaRPr lang="es-MX" sz="1200" dirty="0">
              <a:solidFill>
                <a:schemeClr val="bg2">
                  <a:lumMod val="25000"/>
                </a:schemeClr>
              </a:solidFill>
            </a:endParaRPr>
          </a:p>
        </p:txBody>
      </p:sp>
      <p:sp>
        <p:nvSpPr>
          <p:cNvPr id="21" name="Rectángulo 20"/>
          <p:cNvSpPr/>
          <p:nvPr/>
        </p:nvSpPr>
        <p:spPr>
          <a:xfrm>
            <a:off x="6570726" y="3059148"/>
            <a:ext cx="1687190" cy="801113"/>
          </a:xfrm>
          <a:prstGeom prst="rect">
            <a:avLst/>
          </a:prstGeom>
          <a:solidFill>
            <a:srgbClr val="CCCC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solidFill>
                  <a:schemeClr val="bg2">
                    <a:lumMod val="25000"/>
                  </a:schemeClr>
                </a:solidFill>
              </a:rPr>
              <a:t>13 Unidades</a:t>
            </a:r>
            <a:endParaRPr lang="es-MX" sz="1200" dirty="0">
              <a:solidFill>
                <a:schemeClr val="bg2">
                  <a:lumMod val="25000"/>
                </a:schemeClr>
              </a:solidFill>
            </a:endParaRPr>
          </a:p>
        </p:txBody>
      </p:sp>
      <p:sp>
        <p:nvSpPr>
          <p:cNvPr id="22" name="Rectángulo 21"/>
          <p:cNvSpPr/>
          <p:nvPr/>
        </p:nvSpPr>
        <p:spPr>
          <a:xfrm>
            <a:off x="6574773" y="396680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9</a:t>
            </a:r>
            <a:r>
              <a:rPr lang="es-MX" sz="1200" dirty="0" smtClean="0">
                <a:solidFill>
                  <a:schemeClr val="bg2">
                    <a:lumMod val="25000"/>
                  </a:schemeClr>
                </a:solidFill>
              </a:rPr>
              <a:t> Unidades</a:t>
            </a:r>
            <a:endParaRPr lang="es-MX" sz="1200" dirty="0">
              <a:solidFill>
                <a:schemeClr val="bg2">
                  <a:lumMod val="25000"/>
                </a:schemeClr>
              </a:solidFill>
            </a:endParaRPr>
          </a:p>
        </p:txBody>
      </p:sp>
      <p:sp>
        <p:nvSpPr>
          <p:cNvPr id="23" name="Rectángulo 22"/>
          <p:cNvSpPr/>
          <p:nvPr/>
        </p:nvSpPr>
        <p:spPr>
          <a:xfrm>
            <a:off x="6574773" y="4916474"/>
            <a:ext cx="1683143" cy="801112"/>
          </a:xfrm>
          <a:prstGeom prst="rect">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2">
                    <a:lumMod val="25000"/>
                  </a:schemeClr>
                </a:solidFill>
              </a:rPr>
              <a:t>4</a:t>
            </a:r>
            <a:r>
              <a:rPr lang="es-MX" sz="1200" dirty="0" smtClean="0">
                <a:solidFill>
                  <a:schemeClr val="bg2">
                    <a:lumMod val="25000"/>
                  </a:schemeClr>
                </a:solidFill>
              </a:rPr>
              <a:t> Unidades</a:t>
            </a:r>
            <a:endParaRPr lang="es-MX" sz="1200" dirty="0">
              <a:solidFill>
                <a:schemeClr val="bg2">
                  <a:lumMod val="25000"/>
                </a:schemeClr>
              </a:solidFill>
            </a:endParaRPr>
          </a:p>
        </p:txBody>
      </p:sp>
      <p:sp>
        <p:nvSpPr>
          <p:cNvPr id="24" name="Botón de acción: Documento 23">
            <a:hlinkClick r:id="rId2"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Estruc.</a:t>
            </a:r>
          </a:p>
        </p:txBody>
      </p:sp>
      <p:sp>
        <p:nvSpPr>
          <p:cNvPr id="4" name="Marcador de número de diapositiva 3"/>
          <p:cNvSpPr>
            <a:spLocks noGrp="1"/>
          </p:cNvSpPr>
          <p:nvPr>
            <p:ph type="sldNum" sz="quarter" idx="4"/>
          </p:nvPr>
        </p:nvSpPr>
        <p:spPr>
          <a:xfrm>
            <a:off x="8283359" y="6312594"/>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52</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21688915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48496" y="114301"/>
            <a:ext cx="6373286" cy="330200"/>
          </a:xfrm>
        </p:spPr>
        <p:txBody>
          <a:bodyPr/>
          <a:lstStyle/>
          <a:p>
            <a:r>
              <a:rPr lang="es-MX" sz="2400" dirty="0" smtClean="0">
                <a:latin typeface="+mj-lt"/>
              </a:rPr>
              <a:t>Proyecto </a:t>
            </a:r>
            <a:r>
              <a:rPr lang="es-MX" sz="2400" dirty="0" smtClean="0">
                <a:latin typeface="+mj-lt"/>
              </a:rPr>
              <a:t>de </a:t>
            </a:r>
            <a:r>
              <a:rPr lang="es-MX" sz="2400" dirty="0" smtClean="0">
                <a:latin typeface="+mj-lt"/>
              </a:rPr>
              <a:t>Presupuesto 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Matrices de Indicadores de Resultados</a:t>
            </a:r>
            <a:endParaRPr lang="es-MX" sz="1800" dirty="0">
              <a:solidFill>
                <a:schemeClr val="tx1">
                  <a:lumMod val="50000"/>
                  <a:lumOff val="50000"/>
                </a:schemeClr>
              </a:solidFill>
              <a:latin typeface="+mj-lt"/>
            </a:endParaRPr>
          </a:p>
        </p:txBody>
      </p:sp>
      <p:sp>
        <p:nvSpPr>
          <p:cNvPr id="8" name="Marcador de texto 7"/>
          <p:cNvSpPr>
            <a:spLocks noGrp="1"/>
          </p:cNvSpPr>
          <p:nvPr>
            <p:ph type="body" sz="quarter" idx="15"/>
          </p:nvPr>
        </p:nvSpPr>
        <p:spPr/>
        <p:txBody>
          <a:bodyPr/>
          <a:lstStyle/>
          <a:p>
            <a:r>
              <a:rPr lang="es-MX" sz="1600" dirty="0" smtClean="0">
                <a:latin typeface="+mj-lt"/>
              </a:rPr>
              <a:t>De conformidad con el artículo 39, fracción III de la Ley de Presupuesto, Contabilidad y Gasto Público del Estado de Jalisco, se presenta un cuadro resumen de los indicadores establecidos en las Matrices de Indicadores de Resultados por programa presupuestario:</a:t>
            </a:r>
            <a:endParaRPr lang="es-MX" sz="1600" dirty="0">
              <a:latin typeface="+mj-lt"/>
            </a:endParaRPr>
          </a:p>
        </p:txBody>
      </p:sp>
      <p:pic>
        <p:nvPicPr>
          <p:cNvPr id="7" name="Imagen 6"/>
          <p:cNvPicPr>
            <a:picLocks noChangeAspect="1"/>
          </p:cNvPicPr>
          <p:nvPr/>
        </p:nvPicPr>
        <p:blipFill>
          <a:blip r:embed="rId2"/>
          <a:stretch>
            <a:fillRect/>
          </a:stretch>
        </p:blipFill>
        <p:spPr>
          <a:xfrm>
            <a:off x="1006883" y="2259872"/>
            <a:ext cx="7199295" cy="3273518"/>
          </a:xfrm>
          <a:prstGeom prst="rect">
            <a:avLst/>
          </a:prstGeom>
        </p:spPr>
      </p:pic>
      <p:sp>
        <p:nvSpPr>
          <p:cNvPr id="6" name="Botón de acción: Documento 5">
            <a:hlinkClick r:id="rId3" action="ppaction://hlinkfile" highlightClick="1"/>
          </p:cNvPr>
          <p:cNvSpPr/>
          <p:nvPr/>
        </p:nvSpPr>
        <p:spPr>
          <a:xfrm>
            <a:off x="241300" y="578430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MIR’s</a:t>
            </a:r>
            <a:endParaRPr lang="es-MX" sz="800" dirty="0"/>
          </a:p>
        </p:txBody>
      </p:sp>
      <p:sp>
        <p:nvSpPr>
          <p:cNvPr id="4" name="Marcador de número de diapositiva 3"/>
          <p:cNvSpPr>
            <a:spLocks noGrp="1"/>
          </p:cNvSpPr>
          <p:nvPr>
            <p:ph type="sldNum" sz="quarter" idx="4"/>
          </p:nvPr>
        </p:nvSpPr>
        <p:spPr>
          <a:xfrm>
            <a:off x="8283452" y="6293051"/>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53</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38242672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48496" y="114301"/>
            <a:ext cx="6373286" cy="330200"/>
          </a:xfrm>
        </p:spPr>
        <p:txBody>
          <a:bodyPr/>
          <a:lstStyle/>
          <a:p>
            <a:r>
              <a:rPr lang="es-MX" sz="2400" dirty="0">
                <a:latin typeface="+mj-lt"/>
              </a:rPr>
              <a:t>Proyecto de Presupuesto </a:t>
            </a:r>
            <a:r>
              <a:rPr lang="es-MX" sz="2400" dirty="0" smtClean="0">
                <a:latin typeface="+mj-lt"/>
              </a:rPr>
              <a:t>2021</a:t>
            </a:r>
            <a:endParaRPr lang="es-MX" sz="2400" dirty="0">
              <a:latin typeface="+mj-lt"/>
            </a:endParaRPr>
          </a:p>
        </p:txBody>
      </p:sp>
      <p:sp>
        <p:nvSpPr>
          <p:cNvPr id="3" name="Marcador de texto 2"/>
          <p:cNvSpPr>
            <a:spLocks noGrp="1"/>
          </p:cNvSpPr>
          <p:nvPr>
            <p:ph type="body" sz="quarter" idx="14"/>
          </p:nvPr>
        </p:nvSpPr>
        <p:spPr>
          <a:xfrm>
            <a:off x="241300" y="581696"/>
            <a:ext cx="8636000" cy="419100"/>
          </a:xfrm>
        </p:spPr>
        <p:txBody>
          <a:bodyPr/>
          <a:lstStyle/>
          <a:p>
            <a:r>
              <a:rPr lang="es-MX" sz="1800" dirty="0" smtClean="0">
                <a:solidFill>
                  <a:schemeClr val="tx1">
                    <a:lumMod val="50000"/>
                    <a:lumOff val="50000"/>
                  </a:schemeClr>
                </a:solidFill>
                <a:latin typeface="+mj-lt"/>
              </a:rPr>
              <a:t>Políticas de Adecuación Presupuestal</a:t>
            </a:r>
            <a:endParaRPr lang="es-MX" sz="1800" dirty="0">
              <a:solidFill>
                <a:schemeClr val="tx1">
                  <a:lumMod val="50000"/>
                  <a:lumOff val="50000"/>
                </a:schemeClr>
              </a:solidFill>
              <a:latin typeface="+mj-lt"/>
            </a:endParaRPr>
          </a:p>
        </p:txBody>
      </p:sp>
      <p:sp>
        <p:nvSpPr>
          <p:cNvPr id="4" name="Marcador de texto 3"/>
          <p:cNvSpPr>
            <a:spLocks noGrp="1"/>
          </p:cNvSpPr>
          <p:nvPr>
            <p:ph type="body" sz="quarter" idx="15"/>
          </p:nvPr>
        </p:nvSpPr>
        <p:spPr>
          <a:xfrm>
            <a:off x="241300" y="1000796"/>
            <a:ext cx="8648700" cy="4940300"/>
          </a:xfrm>
        </p:spPr>
        <p:txBody>
          <a:bodyPr/>
          <a:lstStyle/>
          <a:p>
            <a:pPr marL="400050" indent="-400050">
              <a:buFont typeface="+mj-lt"/>
              <a:buAutoNum type="romanUcPeriod"/>
            </a:pPr>
            <a:r>
              <a:rPr lang="es-MX" b="1" dirty="0">
                <a:solidFill>
                  <a:schemeClr val="tx1"/>
                </a:solidFill>
                <a:latin typeface="+mj-lt"/>
              </a:rPr>
              <a:t>Adecuaciones Presupuestales que Aprueba el Consejo Directivo:</a:t>
            </a:r>
          </a:p>
          <a:p>
            <a:pPr lvl="1"/>
            <a:r>
              <a:rPr lang="es-MX" dirty="0">
                <a:solidFill>
                  <a:schemeClr val="tx1"/>
                </a:solidFill>
                <a:latin typeface="+mj-lt"/>
              </a:rPr>
              <a:t>I.1. </a:t>
            </a:r>
            <a:r>
              <a:rPr lang="es-MX" dirty="0" smtClean="0">
                <a:solidFill>
                  <a:schemeClr val="tx1"/>
                </a:solidFill>
                <a:latin typeface="+mj-lt"/>
              </a:rPr>
              <a:t>Ampliaciones </a:t>
            </a:r>
            <a:r>
              <a:rPr lang="es-MX" dirty="0">
                <a:solidFill>
                  <a:schemeClr val="tx1"/>
                </a:solidFill>
                <a:latin typeface="+mj-lt"/>
              </a:rPr>
              <a:t>Presupuestales.</a:t>
            </a:r>
          </a:p>
          <a:p>
            <a:pPr lvl="1"/>
            <a:r>
              <a:rPr lang="es-MX" dirty="0">
                <a:solidFill>
                  <a:schemeClr val="tx1"/>
                </a:solidFill>
                <a:latin typeface="+mj-lt"/>
              </a:rPr>
              <a:t>I.2. Transferencias entre Partidas Presupuestales de distintos Capítulos.</a:t>
            </a:r>
          </a:p>
          <a:p>
            <a:pPr lvl="1"/>
            <a:r>
              <a:rPr lang="es-MX" dirty="0">
                <a:solidFill>
                  <a:schemeClr val="tx1"/>
                </a:solidFill>
                <a:latin typeface="+mj-lt"/>
              </a:rPr>
              <a:t>I.3. Transferencias entre Partidas Presupuestales del mismo Capítulo mayores al </a:t>
            </a:r>
            <a:r>
              <a:rPr lang="es-MX" dirty="0" smtClean="0">
                <a:solidFill>
                  <a:schemeClr val="tx1"/>
                </a:solidFill>
                <a:latin typeface="+mj-lt"/>
              </a:rPr>
              <a:t>10% del </a:t>
            </a:r>
            <a:r>
              <a:rPr lang="es-MX" dirty="0">
                <a:solidFill>
                  <a:schemeClr val="tx1"/>
                </a:solidFill>
                <a:latin typeface="+mj-lt"/>
              </a:rPr>
              <a:t>presupuesto original aprobado de la partida de origen.</a:t>
            </a:r>
          </a:p>
          <a:p>
            <a:pPr marL="400050" indent="-400050">
              <a:buAutoNum type="romanUcPeriod" startAt="2"/>
            </a:pPr>
            <a:r>
              <a:rPr lang="es-MX" b="1" dirty="0" smtClean="0">
                <a:solidFill>
                  <a:schemeClr val="tx1"/>
                </a:solidFill>
                <a:latin typeface="+mj-lt"/>
              </a:rPr>
              <a:t>Adecuaciones </a:t>
            </a:r>
            <a:r>
              <a:rPr lang="es-MX" b="1" dirty="0">
                <a:solidFill>
                  <a:schemeClr val="tx1"/>
                </a:solidFill>
                <a:latin typeface="+mj-lt"/>
              </a:rPr>
              <a:t>Presupuestales que Aprueba el Director General:</a:t>
            </a:r>
          </a:p>
          <a:p>
            <a:pPr lvl="1"/>
            <a:r>
              <a:rPr lang="es-MX" dirty="0">
                <a:solidFill>
                  <a:schemeClr val="tx1"/>
                </a:solidFill>
                <a:latin typeface="+mj-lt"/>
              </a:rPr>
              <a:t>II.1. Transferencias entre Partidas Presupuestales del mismo Capítulo menores al </a:t>
            </a:r>
            <a:r>
              <a:rPr lang="es-MX" dirty="0" smtClean="0">
                <a:solidFill>
                  <a:schemeClr val="tx1"/>
                </a:solidFill>
                <a:latin typeface="+mj-lt"/>
              </a:rPr>
              <a:t>10% del </a:t>
            </a:r>
            <a:r>
              <a:rPr lang="es-MX" dirty="0">
                <a:solidFill>
                  <a:schemeClr val="tx1"/>
                </a:solidFill>
                <a:latin typeface="+mj-lt"/>
              </a:rPr>
              <a:t>presupuesto original aprobado de la partida de origen.</a:t>
            </a:r>
          </a:p>
          <a:p>
            <a:pPr lvl="1"/>
            <a:r>
              <a:rPr lang="es-MX" dirty="0">
                <a:solidFill>
                  <a:schemeClr val="tx1"/>
                </a:solidFill>
                <a:latin typeface="+mj-lt"/>
              </a:rPr>
              <a:t>II.2. Transferencias de la Partida 1611 “Impacto al Salario en el Transcurso del Año</a:t>
            </a:r>
            <a:r>
              <a:rPr lang="es-MX" dirty="0" smtClean="0">
                <a:solidFill>
                  <a:schemeClr val="tx1"/>
                </a:solidFill>
                <a:latin typeface="+mj-lt"/>
              </a:rPr>
              <a:t>”, al </a:t>
            </a:r>
            <a:r>
              <a:rPr lang="es-MX" dirty="0">
                <a:solidFill>
                  <a:schemeClr val="tx1"/>
                </a:solidFill>
                <a:latin typeface="+mj-lt"/>
              </a:rPr>
              <a:t>resto de las Partidas del Capítulo 1000.</a:t>
            </a:r>
          </a:p>
          <a:p>
            <a:pPr marL="400050" indent="-400050">
              <a:buFont typeface="+mj-lt"/>
              <a:buAutoNum type="romanUcPeriod" startAt="3"/>
            </a:pPr>
            <a:r>
              <a:rPr lang="es-MX" b="1" dirty="0" smtClean="0">
                <a:solidFill>
                  <a:schemeClr val="tx1"/>
                </a:solidFill>
                <a:latin typeface="+mj-lt"/>
              </a:rPr>
              <a:t>Adecuaciones </a:t>
            </a:r>
            <a:r>
              <a:rPr lang="es-MX" b="1" dirty="0">
                <a:solidFill>
                  <a:schemeClr val="tx1"/>
                </a:solidFill>
                <a:latin typeface="+mj-lt"/>
              </a:rPr>
              <a:t>Presupuestales que Aprueba el Director de Finanzas:</a:t>
            </a:r>
          </a:p>
          <a:p>
            <a:pPr lvl="1"/>
            <a:r>
              <a:rPr lang="es-MX" dirty="0">
                <a:solidFill>
                  <a:schemeClr val="tx1"/>
                </a:solidFill>
                <a:latin typeface="+mj-lt"/>
              </a:rPr>
              <a:t>III.1. Adecuaciones de la misma Partida Presupuestal entre distintas </a:t>
            </a:r>
            <a:r>
              <a:rPr lang="es-MX" dirty="0" smtClean="0">
                <a:solidFill>
                  <a:schemeClr val="tx1"/>
                </a:solidFill>
                <a:latin typeface="+mj-lt"/>
              </a:rPr>
              <a:t>Unidades Ejecutoras </a:t>
            </a:r>
            <a:r>
              <a:rPr lang="es-MX" dirty="0">
                <a:solidFill>
                  <a:schemeClr val="tx1"/>
                </a:solidFill>
                <a:latin typeface="+mj-lt"/>
              </a:rPr>
              <a:t>de Gasto y/o Destinos.</a:t>
            </a:r>
          </a:p>
          <a:p>
            <a:pPr>
              <a:lnSpc>
                <a:spcPct val="150000"/>
              </a:lnSpc>
            </a:pPr>
            <a:r>
              <a:rPr lang="es-MX" b="1" dirty="0" smtClean="0">
                <a:solidFill>
                  <a:schemeClr val="tx1"/>
                </a:solidFill>
                <a:latin typeface="+mj-lt"/>
              </a:rPr>
              <a:t>Adicionalmente</a:t>
            </a:r>
            <a:r>
              <a:rPr lang="es-MX" b="1" dirty="0">
                <a:solidFill>
                  <a:schemeClr val="tx1"/>
                </a:solidFill>
                <a:latin typeface="+mj-lt"/>
              </a:rPr>
              <a:t>:</a:t>
            </a:r>
          </a:p>
          <a:p>
            <a:pPr marL="285750" indent="-285750">
              <a:buFont typeface="Wingdings" panose="05000000000000000000" pitchFamily="2" charset="2"/>
              <a:buChar char="Ø"/>
            </a:pPr>
            <a:r>
              <a:rPr lang="es-MX" dirty="0" smtClean="0">
                <a:solidFill>
                  <a:schemeClr val="tx1"/>
                </a:solidFill>
                <a:latin typeface="+mj-lt"/>
              </a:rPr>
              <a:t>Presentar al </a:t>
            </a:r>
            <a:r>
              <a:rPr lang="es-MX" dirty="0">
                <a:solidFill>
                  <a:schemeClr val="tx1"/>
                </a:solidFill>
                <a:latin typeface="+mj-lt"/>
              </a:rPr>
              <a:t>Cierre del Ejercicio Presupuestal para su aprobación por el Consejo Directivo, </a:t>
            </a:r>
            <a:r>
              <a:rPr lang="es-MX" dirty="0" smtClean="0">
                <a:solidFill>
                  <a:schemeClr val="tx1"/>
                </a:solidFill>
                <a:latin typeface="+mj-lt"/>
              </a:rPr>
              <a:t>un </a:t>
            </a:r>
            <a:r>
              <a:rPr lang="es-MX" dirty="0">
                <a:solidFill>
                  <a:schemeClr val="tx1"/>
                </a:solidFill>
                <a:latin typeface="+mj-lt"/>
              </a:rPr>
              <a:t>informe que contenga el detalle de las Adecuaciones Presupuestales efectuadas en el ejercicio.</a:t>
            </a:r>
          </a:p>
          <a:p>
            <a:pPr marL="285750" indent="-285750">
              <a:buFont typeface="Wingdings" panose="05000000000000000000" pitchFamily="2" charset="2"/>
              <a:buChar char="Ø"/>
            </a:pPr>
            <a:r>
              <a:rPr lang="es-MX" dirty="0" smtClean="0">
                <a:solidFill>
                  <a:schemeClr val="tx1"/>
                </a:solidFill>
                <a:latin typeface="+mj-lt"/>
              </a:rPr>
              <a:t>Dado </a:t>
            </a:r>
            <a:r>
              <a:rPr lang="es-MX" dirty="0">
                <a:solidFill>
                  <a:schemeClr val="tx1"/>
                </a:solidFill>
                <a:latin typeface="+mj-lt"/>
              </a:rPr>
              <a:t>que los Proyectos que aprueba el Consejo Directivo tienen un fin específico, no se pueden hacer adecuaciones presupuestales entre Proyectos y Procesos </a:t>
            </a:r>
            <a:r>
              <a:rPr lang="es-MX" dirty="0" smtClean="0">
                <a:solidFill>
                  <a:schemeClr val="tx1"/>
                </a:solidFill>
                <a:latin typeface="+mj-lt"/>
              </a:rPr>
              <a:t>(y viceversa), </a:t>
            </a:r>
            <a:r>
              <a:rPr lang="es-MX" dirty="0">
                <a:solidFill>
                  <a:schemeClr val="tx1"/>
                </a:solidFill>
                <a:latin typeface="+mj-lt"/>
              </a:rPr>
              <a:t>salvo aprobación del Consejo Directivo</a:t>
            </a:r>
            <a:r>
              <a:rPr lang="es-MX" dirty="0" smtClean="0">
                <a:solidFill>
                  <a:schemeClr val="tx1"/>
                </a:solidFill>
                <a:latin typeface="+mj-lt"/>
              </a:rPr>
              <a:t>.</a:t>
            </a:r>
          </a:p>
          <a:p>
            <a:pPr marL="285750" indent="-285750">
              <a:buFont typeface="Wingdings" panose="05000000000000000000" pitchFamily="2" charset="2"/>
              <a:buChar char="Ø"/>
            </a:pPr>
            <a:r>
              <a:rPr lang="es-MX" dirty="0" smtClean="0">
                <a:solidFill>
                  <a:schemeClr val="tx1"/>
                </a:solidFill>
                <a:latin typeface="+mj-lt"/>
              </a:rPr>
              <a:t>Las adecuaciones presupuestales se deberán de solicitar para su ejecución de manera trimestral, sin que la solicitud exceda de 10 días naturales posteriores al cierre del trimestre. Durante el mes de noviembre, previo al cierre del ejercicio, se podrán realizar las adecuaciones necesarias para finalizar el ejercicio de conformidad con el calendario establecido de cierre.</a:t>
            </a:r>
            <a:endParaRPr lang="es-MX" dirty="0">
              <a:solidFill>
                <a:schemeClr val="tx1"/>
              </a:solidFill>
              <a:latin typeface="+mj-lt"/>
            </a:endParaRPr>
          </a:p>
          <a:p>
            <a:endParaRPr lang="es-MX" dirty="0">
              <a:latin typeface="+mj-lt"/>
            </a:endParaRPr>
          </a:p>
        </p:txBody>
      </p:sp>
      <p:sp>
        <p:nvSpPr>
          <p:cNvPr id="5" name="Marcador de número de diapositiva 4"/>
          <p:cNvSpPr>
            <a:spLocks noGrp="1"/>
          </p:cNvSpPr>
          <p:nvPr>
            <p:ph type="sldNum" sz="quarter" idx="4"/>
          </p:nvPr>
        </p:nvSpPr>
        <p:spPr>
          <a:xfrm>
            <a:off x="8189209" y="6411712"/>
            <a:ext cx="454911" cy="315557"/>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54</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38754703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45142" y="101421"/>
            <a:ext cx="6363761" cy="330200"/>
          </a:xfrm>
        </p:spPr>
        <p:txBody>
          <a:bodyPr/>
          <a:lstStyle/>
          <a:p>
            <a:r>
              <a:rPr lang="es-MX" sz="2400" dirty="0">
                <a:latin typeface="+mj-lt"/>
              </a:rPr>
              <a:t>Proyecto de Presupuesto </a:t>
            </a:r>
            <a:r>
              <a:rPr lang="es-MX" sz="2400" dirty="0" smtClean="0">
                <a:latin typeface="+mj-lt"/>
              </a:rPr>
              <a:t>2021</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solidFill>
                  <a:schemeClr val="tx1">
                    <a:lumMod val="50000"/>
                    <a:lumOff val="50000"/>
                  </a:schemeClr>
                </a:solidFill>
                <a:latin typeface="+mj-lt"/>
              </a:rPr>
              <a:t>Punto de Acuerdo</a:t>
            </a:r>
            <a:endParaRPr lang="es-MX" sz="1800" dirty="0">
              <a:solidFill>
                <a:schemeClr val="tx1">
                  <a:lumMod val="50000"/>
                  <a:lumOff val="50000"/>
                </a:schemeClr>
              </a:solidFill>
              <a:latin typeface="+mj-lt"/>
            </a:endParaRPr>
          </a:p>
        </p:txBody>
      </p:sp>
      <p:sp>
        <p:nvSpPr>
          <p:cNvPr id="4" name="Marcador de texto 3"/>
          <p:cNvSpPr>
            <a:spLocks noGrp="1"/>
          </p:cNvSpPr>
          <p:nvPr>
            <p:ph type="body" sz="quarter" idx="15"/>
          </p:nvPr>
        </p:nvSpPr>
        <p:spPr/>
        <p:txBody>
          <a:bodyPr/>
          <a:lstStyle/>
          <a:p>
            <a:pPr marL="285750" indent="-285750">
              <a:buFont typeface="Wingdings" panose="05000000000000000000" pitchFamily="2" charset="2"/>
              <a:buChar char="ü"/>
            </a:pPr>
            <a:r>
              <a:rPr lang="es-MX" sz="1600" dirty="0" smtClean="0">
                <a:latin typeface="+mj-lt"/>
              </a:rPr>
              <a:t>En virtud de lo anteriormente presentado, se pone a consideración, y se solicita aprobación de conformidad con el artículo 153 fracción X de la Ley del Instituto de Pensiones del Estado de Jalisco, los siguientes puntos de acuerdo, mismos que se presentan como </a:t>
            </a:r>
            <a:r>
              <a:rPr lang="es-MX" sz="1600" dirty="0" smtClean="0">
                <a:effectLst>
                  <a:outerShdw blurRad="38100" dist="38100" dir="2700000" algn="tl">
                    <a:srgbClr val="000000">
                      <a:alpha val="43137"/>
                    </a:srgbClr>
                  </a:outerShdw>
                </a:effectLst>
                <a:latin typeface="+mj-lt"/>
              </a:rPr>
              <a:t>Anexo II</a:t>
            </a:r>
            <a:r>
              <a:rPr lang="es-MX" sz="1600" dirty="0" smtClean="0">
                <a:latin typeface="+mj-lt"/>
              </a:rPr>
              <a:t>.</a:t>
            </a:r>
          </a:p>
          <a:p>
            <a:pPr marL="400050" indent="-400050">
              <a:buAutoNum type="romanUcPeriod"/>
            </a:pPr>
            <a:r>
              <a:rPr lang="es-MX" sz="1600" dirty="0" smtClean="0">
                <a:latin typeface="+mj-lt"/>
              </a:rPr>
              <a:t>Presupuesto de Ingresos 2021</a:t>
            </a:r>
          </a:p>
          <a:p>
            <a:pPr marL="400050" indent="-400050">
              <a:buAutoNum type="romanUcPeriod"/>
            </a:pPr>
            <a:r>
              <a:rPr lang="es-MX" sz="1600" dirty="0" smtClean="0">
                <a:latin typeface="+mj-lt"/>
              </a:rPr>
              <a:t>Presupuesto de Egresos 2021</a:t>
            </a:r>
          </a:p>
          <a:p>
            <a:pPr marL="400050" indent="-400050">
              <a:buFont typeface="Arial" panose="020B0604020202020204" pitchFamily="34" charset="0"/>
              <a:buAutoNum type="romanUcPeriod"/>
            </a:pPr>
            <a:r>
              <a:rPr lang="es-MX" sz="1600" dirty="0" smtClean="0">
                <a:latin typeface="+mj-lt"/>
              </a:rPr>
              <a:t>Estructura Programática 2021</a:t>
            </a:r>
          </a:p>
          <a:p>
            <a:pPr marL="400050" indent="-400050">
              <a:buFont typeface="Arial" panose="020B0604020202020204" pitchFamily="34" charset="0"/>
              <a:buAutoNum type="romanUcPeriod"/>
            </a:pPr>
            <a:r>
              <a:rPr lang="es-MX" sz="1600" dirty="0" smtClean="0">
                <a:latin typeface="+mj-lt"/>
              </a:rPr>
              <a:t>Matrices </a:t>
            </a:r>
            <a:r>
              <a:rPr lang="es-MX" sz="1600" dirty="0">
                <a:latin typeface="+mj-lt"/>
              </a:rPr>
              <a:t>de Indicadores de Resultados (MIR’s</a:t>
            </a:r>
            <a:r>
              <a:rPr lang="es-MX" sz="1600" dirty="0" smtClean="0">
                <a:latin typeface="+mj-lt"/>
              </a:rPr>
              <a:t>) 2021</a:t>
            </a:r>
          </a:p>
          <a:p>
            <a:pPr marL="400050" indent="-400050">
              <a:buFont typeface="Arial" panose="020B0604020202020204" pitchFamily="34" charset="0"/>
              <a:buAutoNum type="romanUcPeriod"/>
            </a:pPr>
            <a:r>
              <a:rPr lang="es-MX" sz="1600" dirty="0" smtClean="0">
                <a:latin typeface="+mj-lt"/>
              </a:rPr>
              <a:t>Políticas de Adecuación Presupuestal 2021</a:t>
            </a:r>
          </a:p>
          <a:p>
            <a:pPr marL="400050" indent="-400050">
              <a:buAutoNum type="romanUcPeriod"/>
            </a:pPr>
            <a:r>
              <a:rPr lang="es-MX" sz="1600" dirty="0" smtClean="0">
                <a:latin typeface="+mj-lt"/>
              </a:rPr>
              <a:t>Organigrama y Plantilla Laboral 2021</a:t>
            </a:r>
          </a:p>
          <a:p>
            <a:pPr marL="400050" indent="-400050">
              <a:buAutoNum type="romanUcPeriod"/>
            </a:pPr>
            <a:r>
              <a:rPr lang="es-MX" sz="1600" dirty="0" smtClean="0">
                <a:latin typeface="+mj-lt"/>
              </a:rPr>
              <a:t>Programa Anual de Adquisiciones 2021</a:t>
            </a:r>
          </a:p>
        </p:txBody>
      </p:sp>
      <p:sp>
        <p:nvSpPr>
          <p:cNvPr id="5" name="Botón de acción: Documento 4">
            <a:hlinkClick r:id="rId2" action="ppaction://hlinkfile" highlightClick="1"/>
          </p:cNvPr>
          <p:cNvSpPr/>
          <p:nvPr/>
        </p:nvSpPr>
        <p:spPr>
          <a:xfrm>
            <a:off x="266701" y="4854636"/>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Org.</a:t>
            </a:r>
            <a:endParaRPr lang="es-MX" sz="800" dirty="0"/>
          </a:p>
        </p:txBody>
      </p:sp>
      <p:sp>
        <p:nvSpPr>
          <p:cNvPr id="6" name="Botón de acción: Documento 5">
            <a:hlinkClick r:id="rId3" action="ppaction://hlinkfile" highlightClick="1"/>
          </p:cNvPr>
          <p:cNvSpPr/>
          <p:nvPr/>
        </p:nvSpPr>
        <p:spPr>
          <a:xfrm>
            <a:off x="1044435" y="4854636"/>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Plantilla</a:t>
            </a:r>
            <a:endParaRPr lang="es-MX" sz="800" dirty="0"/>
          </a:p>
        </p:txBody>
      </p:sp>
      <p:sp>
        <p:nvSpPr>
          <p:cNvPr id="7" name="Botón de acción: Documento 6">
            <a:hlinkClick r:id="rId4" action="ppaction://hlinkfile" highlightClick="1"/>
          </p:cNvPr>
          <p:cNvSpPr/>
          <p:nvPr/>
        </p:nvSpPr>
        <p:spPr>
          <a:xfrm>
            <a:off x="1867295" y="4854635"/>
            <a:ext cx="587828" cy="540295"/>
          </a:xfrm>
          <a:prstGeom prst="actionButtonDocumen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MX" sz="800" dirty="0" smtClean="0"/>
              <a:t>PAA</a:t>
            </a:r>
            <a:endParaRPr lang="es-MX" sz="800" dirty="0"/>
          </a:p>
        </p:txBody>
      </p:sp>
      <p:sp>
        <p:nvSpPr>
          <p:cNvPr id="8" name="Marcador de número de diapositiva 7"/>
          <p:cNvSpPr>
            <a:spLocks noGrp="1"/>
          </p:cNvSpPr>
          <p:nvPr>
            <p:ph type="sldNum" sz="quarter" idx="4"/>
          </p:nvPr>
        </p:nvSpPr>
        <p:spPr>
          <a:xfrm>
            <a:off x="8279359" y="6319837"/>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55</a:t>
            </a:fld>
            <a:endParaRPr lang="es-MX" sz="1200" b="0" dirty="0">
              <a:solidFill>
                <a:schemeClr val="tx1">
                  <a:tint val="75000"/>
                </a:schemeClr>
              </a:solidFill>
              <a:latin typeface="+mn-lt"/>
              <a:cs typeface="+mn-cs"/>
            </a:endParaRPr>
          </a:p>
        </p:txBody>
      </p:sp>
    </p:spTree>
    <p:extLst>
      <p:ext uri="{BB962C8B-B14F-4D97-AF65-F5344CB8AC3E}">
        <p14:creationId xmlns:p14="http://schemas.microsoft.com/office/powerpoint/2010/main" val="17290926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871989"/>
            <a:ext cx="6326659" cy="1143000"/>
          </a:xfrm>
        </p:spPr>
        <p:txBody>
          <a:bodyPr vert="horz" lIns="91440" tIns="45720" rIns="91440" bIns="45720" rtlCol="0" anchor="ctr">
            <a:noAutofit/>
          </a:bodyPr>
          <a:lstStyle/>
          <a:p>
            <a:r>
              <a:rPr lang="es-MX" sz="3600" b="1" dirty="0">
                <a:solidFill>
                  <a:schemeClr val="tx1">
                    <a:lumMod val="65000"/>
                    <a:lumOff val="35000"/>
                  </a:schemeClr>
                </a:solidFill>
                <a:effectLst>
                  <a:outerShdw blurRad="38100" dist="38100" dir="2700000" algn="tl">
                    <a:srgbClr val="000000">
                      <a:alpha val="43137"/>
                    </a:srgbClr>
                  </a:outerShdw>
                </a:effectLst>
              </a:rPr>
              <a:t>8. </a:t>
            </a:r>
            <a:r>
              <a:rPr lang="es-ES" sz="3600" b="1" dirty="0">
                <a:solidFill>
                  <a:schemeClr val="tx1">
                    <a:lumMod val="65000"/>
                    <a:lumOff val="35000"/>
                  </a:schemeClr>
                </a:solidFill>
                <a:effectLst>
                  <a:outerShdw blurRad="38100" dist="38100" dir="2700000" algn="tl">
                    <a:srgbClr val="000000">
                      <a:alpha val="43137"/>
                    </a:srgbClr>
                  </a:outerShdw>
                </a:effectLst>
              </a:rPr>
              <a:t>Gastos Pendientes de Aplicación Presupuestal </a:t>
            </a:r>
            <a:br>
              <a:rPr lang="es-ES" sz="3600" b="1" dirty="0">
                <a:solidFill>
                  <a:schemeClr val="tx1">
                    <a:lumMod val="65000"/>
                    <a:lumOff val="35000"/>
                  </a:schemeClr>
                </a:solidFill>
                <a:effectLst>
                  <a:outerShdw blurRad="38100" dist="38100" dir="2700000" algn="tl">
                    <a:srgbClr val="000000">
                      <a:alpha val="43137"/>
                    </a:srgbClr>
                  </a:outerShdw>
                </a:effectLst>
              </a:rPr>
            </a:br>
            <a:endParaRPr lang="es-MX" sz="3600" b="1" dirty="0">
              <a:solidFill>
                <a:schemeClr val="tx1">
                  <a:lumMod val="65000"/>
                  <a:lumOff val="35000"/>
                </a:schemeClr>
              </a:solidFill>
              <a:effectLst>
                <a:outerShdw blurRad="38100" dist="38100" dir="2700000" algn="tl">
                  <a:srgbClr val="000000">
                    <a:alpha val="43137"/>
                  </a:srgbClr>
                </a:outerShdw>
              </a:effectLst>
            </a:endParaRPr>
          </a:p>
        </p:txBody>
      </p:sp>
      <p:sp>
        <p:nvSpPr>
          <p:cNvPr id="3" name="Marcador de número de diapositiva 2"/>
          <p:cNvSpPr>
            <a:spLocks noGrp="1"/>
          </p:cNvSpPr>
          <p:nvPr>
            <p:ph type="sldNum" sz="quarter" idx="12"/>
          </p:nvPr>
        </p:nvSpPr>
        <p:spPr/>
        <p:txBody>
          <a:bodyPr/>
          <a:lstStyle/>
          <a:p>
            <a:fld id="{08DCC1CA-BC64-9342-9FC6-0A703FD15379}" type="slidenum">
              <a:rPr lang="en-US" smtClean="0"/>
              <a:t>56</a:t>
            </a:fld>
            <a:endParaRPr lang="en-US" dirty="0"/>
          </a:p>
        </p:txBody>
      </p:sp>
      <p:sp>
        <p:nvSpPr>
          <p:cNvPr id="4" name="Rectángulo 3"/>
          <p:cNvSpPr/>
          <p:nvPr/>
        </p:nvSpPr>
        <p:spPr>
          <a:xfrm>
            <a:off x="373487" y="4775332"/>
            <a:ext cx="8569209"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ocho </a:t>
            </a:r>
            <a:r>
              <a:rPr lang="es-MX" sz="1600" dirty="0"/>
              <a:t>del orden del día, relativo a la presentación </a:t>
            </a:r>
            <a:r>
              <a:rPr lang="es-MX" sz="1600" dirty="0" smtClean="0"/>
              <a:t>de </a:t>
            </a:r>
            <a:r>
              <a:rPr lang="es-MX" sz="1600" i="1" dirty="0" smtClean="0"/>
              <a:t>Gastos Pendientes de Aplicación Presupuestal</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en lo establecido en el artículo 154 fracción V</a:t>
            </a:r>
            <a:r>
              <a:rPr lang="es-MX" sz="1600" dirty="0" smtClean="0"/>
              <a:t> </a:t>
            </a:r>
            <a:r>
              <a:rPr lang="es-MX" sz="1600" dirty="0"/>
              <a:t>de la Ley del Instituto de Pensiones del Estado de Jalisco, presenta el </a:t>
            </a:r>
            <a:r>
              <a:rPr lang="es-MX" sz="1600" i="1" dirty="0" smtClean="0"/>
              <a:t>Gastos Pendientes de Aplicación Presupuestal</a:t>
            </a:r>
            <a:r>
              <a:rPr lang="es-MX" sz="1600" dirty="0" smtClean="0"/>
              <a:t>, conforme </a:t>
            </a:r>
            <a:r>
              <a:rPr lang="es-MX" sz="1600" dirty="0"/>
              <a:t>al siguiente reporte general:</a:t>
            </a:r>
          </a:p>
        </p:txBody>
      </p:sp>
    </p:spTree>
    <p:extLst>
      <p:ext uri="{BB962C8B-B14F-4D97-AF65-F5344CB8AC3E}">
        <p14:creationId xmlns:p14="http://schemas.microsoft.com/office/powerpoint/2010/main" val="47724430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74254" y="114301"/>
            <a:ext cx="6347528" cy="330200"/>
          </a:xfrm>
        </p:spPr>
        <p:txBody>
          <a:bodyPr/>
          <a:lstStyle/>
          <a:p>
            <a:r>
              <a:rPr lang="es-MX" sz="2400" dirty="0">
                <a:latin typeface="+mj-lt"/>
              </a:rPr>
              <a:t>Gastos pendientes de aplicación </a:t>
            </a:r>
            <a:r>
              <a:rPr lang="es-MX" sz="2400" dirty="0" smtClean="0">
                <a:latin typeface="+mj-lt"/>
              </a:rPr>
              <a:t>presupuestal</a:t>
            </a:r>
            <a:endParaRPr lang="es-MX" sz="2400" dirty="0">
              <a:latin typeface="+mj-lt"/>
            </a:endParaRPr>
          </a:p>
        </p:txBody>
      </p:sp>
      <p:sp>
        <p:nvSpPr>
          <p:cNvPr id="3" name="Marcador de texto 2"/>
          <p:cNvSpPr>
            <a:spLocks noGrp="1"/>
          </p:cNvSpPr>
          <p:nvPr>
            <p:ph type="body" sz="quarter" idx="14"/>
          </p:nvPr>
        </p:nvSpPr>
        <p:spPr/>
        <p:txBody>
          <a:bodyPr/>
          <a:lstStyle/>
          <a:p>
            <a:r>
              <a:rPr lang="es-MX" sz="1800" dirty="0" smtClean="0">
                <a:latin typeface="+mj-lt"/>
              </a:rPr>
              <a:t>Antecedente y Punto de acuerdo solicitado</a:t>
            </a:r>
            <a:endParaRPr lang="es-MX" sz="1800" dirty="0">
              <a:latin typeface="+mj-lt"/>
            </a:endParaRPr>
          </a:p>
        </p:txBody>
      </p:sp>
      <p:sp>
        <p:nvSpPr>
          <p:cNvPr id="4" name="Marcador de texto 3"/>
          <p:cNvSpPr>
            <a:spLocks noGrp="1"/>
          </p:cNvSpPr>
          <p:nvPr>
            <p:ph type="body" sz="quarter" idx="15"/>
          </p:nvPr>
        </p:nvSpPr>
        <p:spPr>
          <a:xfrm>
            <a:off x="266701" y="1384300"/>
            <a:ext cx="8648700" cy="2041480"/>
          </a:xfrm>
        </p:spPr>
        <p:txBody>
          <a:bodyPr/>
          <a:lstStyle/>
          <a:p>
            <a:r>
              <a:rPr lang="es-MX" sz="1800" dirty="0" smtClean="0">
                <a:latin typeface="+mn-lt"/>
              </a:rPr>
              <a:t>Derivado de la emergencia sanitaria Covid-19, el Instituto por medio de las diversas unidades ejecutoras de gasto, realizó erogaciones para la compra (principalmente) de materiales y suministros (mascarillas, pruebas rápidas, gel anti bacterial, acrílicos, entre otros), mismos que se encuentran pendientes de comprobación y aplicación presupuestal por un monto de $2’600,815.02, ver detalle en la siguiente lámina, motivo por el cual previo al cierre del ejercicio presupuestal 2020 </a:t>
            </a:r>
            <a:r>
              <a:rPr lang="es-MX" sz="1800" b="1" u="sng" dirty="0" smtClean="0">
                <a:latin typeface="+mn-lt"/>
              </a:rPr>
              <a:t>se solicita aprobación del siguiente punto de acuerdo</a:t>
            </a:r>
            <a:r>
              <a:rPr lang="es-MX" sz="1800" dirty="0" smtClean="0">
                <a:latin typeface="+mn-lt"/>
              </a:rPr>
              <a:t>:</a:t>
            </a:r>
          </a:p>
          <a:p>
            <a:endParaRPr lang="es-MX" sz="1800" dirty="0">
              <a:latin typeface="+mn-lt"/>
            </a:endParaRPr>
          </a:p>
        </p:txBody>
      </p:sp>
      <p:sp>
        <p:nvSpPr>
          <p:cNvPr id="5" name="Rectángulo 4"/>
          <p:cNvSpPr/>
          <p:nvPr/>
        </p:nvSpPr>
        <p:spPr>
          <a:xfrm>
            <a:off x="152401" y="5342972"/>
            <a:ext cx="8877300" cy="1169551"/>
          </a:xfrm>
          <a:prstGeom prst="rect">
            <a:avLst/>
          </a:prstGeom>
        </p:spPr>
        <p:txBody>
          <a:bodyPr wrap="square">
            <a:spAutoFit/>
          </a:bodyPr>
          <a:lstStyle/>
          <a:p>
            <a:pPr marL="285750" indent="-285750" algn="just">
              <a:buFont typeface="Wingdings" panose="05000000000000000000" pitchFamily="2" charset="2"/>
              <a:buChar char="ü"/>
            </a:pPr>
            <a:r>
              <a:rPr lang="es-MX" sz="1400" dirty="0"/>
              <a:t>Se pone a consideración la autorización para realizar suficiencia presupuestal de las mismas partidas presupuestales entre las diversas unidades ejecutoras del gasto, y en su caso, transferir recursos de la partida 2551 Materiales, accesorios y suministros médicos de la Dirección General de Servicios Médicos, a fin de dotar de suficiencia presupuestal a aquellas partidas que no cuentan con los recursos necesarios para realizar la comprobación de gastos conforme a lo siguiente:</a:t>
            </a:r>
          </a:p>
        </p:txBody>
      </p:sp>
      <p:sp>
        <p:nvSpPr>
          <p:cNvPr id="6" name="Marcador de número de diapositiva 5"/>
          <p:cNvSpPr>
            <a:spLocks noGrp="1"/>
          </p:cNvSpPr>
          <p:nvPr>
            <p:ph type="sldNum" sz="quarter" idx="4"/>
          </p:nvPr>
        </p:nvSpPr>
        <p:spPr>
          <a:xfrm>
            <a:off x="8309116" y="6329960"/>
            <a:ext cx="454911" cy="365125"/>
          </a:xfrm>
        </p:spPr>
        <p:txBody>
          <a:bodyPr vert="horz" lIns="91440" tIns="45720" rIns="91440" bIns="45720" rtlCol="0" anchor="ctr"/>
          <a:lstStyle/>
          <a:p>
            <a:fld id="{80B2590F-B4BA-461D-B92A-63CE21F34F70}" type="slidenum">
              <a:rPr lang="es-MX" sz="1200">
                <a:solidFill>
                  <a:schemeClr val="tx1">
                    <a:tint val="75000"/>
                  </a:schemeClr>
                </a:solidFill>
                <a:latin typeface="+mn-lt"/>
                <a:cs typeface="+mn-cs"/>
              </a:rPr>
              <a:pPr/>
              <a:t>57</a:t>
            </a:fld>
            <a:endParaRPr lang="es-MX" sz="1200" dirty="0">
              <a:solidFill>
                <a:schemeClr val="tx1">
                  <a:tint val="75000"/>
                </a:schemeClr>
              </a:solidFill>
              <a:latin typeface="+mn-lt"/>
              <a:cs typeface="+mn-cs"/>
            </a:endParaRPr>
          </a:p>
        </p:txBody>
      </p:sp>
    </p:spTree>
    <p:extLst>
      <p:ext uri="{BB962C8B-B14F-4D97-AF65-F5344CB8AC3E}">
        <p14:creationId xmlns:p14="http://schemas.microsoft.com/office/powerpoint/2010/main" val="21547714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3"/>
          </p:nvPr>
        </p:nvSpPr>
        <p:spPr>
          <a:xfrm>
            <a:off x="1674254" y="114301"/>
            <a:ext cx="6347528" cy="330200"/>
          </a:xfrm>
        </p:spPr>
        <p:txBody>
          <a:bodyPr/>
          <a:lstStyle/>
          <a:p>
            <a:r>
              <a:rPr lang="es-MX" sz="2400" dirty="0" smtClean="0">
                <a:latin typeface="+mj-lt"/>
              </a:rPr>
              <a:t>Gastos pendientes de aplicación presupuestal</a:t>
            </a:r>
            <a:endParaRPr lang="es-MX" sz="2400" dirty="0">
              <a:latin typeface="+mj-lt"/>
            </a:endParaRPr>
          </a:p>
        </p:txBody>
      </p:sp>
      <p:pic>
        <p:nvPicPr>
          <p:cNvPr id="4" name="Imagen 3"/>
          <p:cNvPicPr>
            <a:picLocks noChangeAspect="1"/>
          </p:cNvPicPr>
          <p:nvPr/>
        </p:nvPicPr>
        <p:blipFill>
          <a:blip r:embed="rId2"/>
          <a:stretch>
            <a:fillRect/>
          </a:stretch>
        </p:blipFill>
        <p:spPr>
          <a:xfrm>
            <a:off x="1164806" y="587829"/>
            <a:ext cx="7077672" cy="6106392"/>
          </a:xfrm>
          <a:prstGeom prst="rect">
            <a:avLst/>
          </a:prstGeom>
        </p:spPr>
      </p:pic>
      <p:pic>
        <p:nvPicPr>
          <p:cNvPr id="5" name="9 Imagen" descr="Dctos.png">
            <a:hlinkClick r:id="rId3" action="ppaction://hlinkfile"/>
          </p:cNvPr>
          <p:cNvPicPr>
            <a:picLocks noChangeAspect="1"/>
          </p:cNvPicPr>
          <p:nvPr/>
        </p:nvPicPr>
        <p:blipFill>
          <a:blip r:embed="rId4" cstate="print"/>
          <a:stretch>
            <a:fillRect/>
          </a:stretch>
        </p:blipFill>
        <p:spPr>
          <a:xfrm>
            <a:off x="243728" y="699721"/>
            <a:ext cx="521386" cy="486837"/>
          </a:xfrm>
          <a:prstGeom prst="rect">
            <a:avLst/>
          </a:prstGeom>
        </p:spPr>
      </p:pic>
      <p:sp>
        <p:nvSpPr>
          <p:cNvPr id="3" name="Marcador de número de diapositiva 2"/>
          <p:cNvSpPr>
            <a:spLocks noGrp="1"/>
          </p:cNvSpPr>
          <p:nvPr>
            <p:ph type="sldNum" sz="quarter" idx="4"/>
          </p:nvPr>
        </p:nvSpPr>
        <p:spPr>
          <a:xfrm>
            <a:off x="8242478" y="6329096"/>
            <a:ext cx="454911" cy="365125"/>
          </a:xfrm>
        </p:spPr>
        <p:txBody>
          <a:bodyPr vert="horz" lIns="91440" tIns="45720" rIns="91440" bIns="45720" rtlCol="0" anchor="ctr"/>
          <a:lstStyle/>
          <a:p>
            <a:fld id="{80B2590F-B4BA-461D-B92A-63CE21F34F70}" type="slidenum">
              <a:rPr lang="es-MX" sz="1200">
                <a:solidFill>
                  <a:schemeClr val="tx1">
                    <a:tint val="75000"/>
                  </a:schemeClr>
                </a:solidFill>
                <a:latin typeface="+mn-lt"/>
                <a:cs typeface="+mn-cs"/>
              </a:rPr>
              <a:pPr/>
              <a:t>58</a:t>
            </a:fld>
            <a:endParaRPr lang="es-MX" sz="1200" dirty="0">
              <a:solidFill>
                <a:schemeClr val="tx1">
                  <a:tint val="75000"/>
                </a:schemeClr>
              </a:solidFill>
              <a:latin typeface="+mn-lt"/>
              <a:cs typeface="+mn-cs"/>
            </a:endParaRPr>
          </a:p>
        </p:txBody>
      </p:sp>
    </p:spTree>
    <p:extLst>
      <p:ext uri="{BB962C8B-B14F-4D97-AF65-F5344CB8AC3E}">
        <p14:creationId xmlns:p14="http://schemas.microsoft.com/office/powerpoint/2010/main" val="306958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2"/>
          <a:srcRect t="8090"/>
          <a:stretch/>
        </p:blipFill>
        <p:spPr>
          <a:xfrm>
            <a:off x="79131" y="1252735"/>
            <a:ext cx="8945059" cy="4437249"/>
          </a:xfrm>
          <a:prstGeom prst="rect">
            <a:avLst/>
          </a:prstGeom>
        </p:spPr>
      </p:pic>
      <p:sp>
        <p:nvSpPr>
          <p:cNvPr id="4" name="2 Título"/>
          <p:cNvSpPr>
            <a:spLocks noGrp="1"/>
          </p:cNvSpPr>
          <p:nvPr>
            <p:ph type="ctrTitle" idx="4294967295"/>
          </p:nvPr>
        </p:nvSpPr>
        <p:spPr>
          <a:xfrm>
            <a:off x="1738647" y="-54369"/>
            <a:ext cx="6735651" cy="511175"/>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Octubre 2020</a:t>
            </a:r>
            <a:endParaRPr lang="es-MX" sz="2400" b="1" dirty="0">
              <a:solidFill>
                <a:schemeClr val="bg1">
                  <a:lumMod val="95000"/>
                </a:schemeClr>
              </a:solidFill>
            </a:endParaRPr>
          </a:p>
        </p:txBody>
      </p:sp>
      <p:pic>
        <p:nvPicPr>
          <p:cNvPr id="15" name="9 Imagen" descr="Dctos.png">
            <a:hlinkClick r:id="rId3" action="ppaction://hlinkpres?slideindex=1&amp;slidetitle="/>
          </p:cNvPr>
          <p:cNvPicPr>
            <a:picLocks noChangeAspect="1"/>
          </p:cNvPicPr>
          <p:nvPr/>
        </p:nvPicPr>
        <p:blipFill>
          <a:blip r:embed="rId4" cstate="print"/>
          <a:stretch>
            <a:fillRect/>
          </a:stretch>
        </p:blipFill>
        <p:spPr>
          <a:xfrm>
            <a:off x="6850590" y="5687785"/>
            <a:ext cx="521386" cy="486837"/>
          </a:xfrm>
          <a:prstGeom prst="rect">
            <a:avLst/>
          </a:prstGeom>
        </p:spPr>
      </p:pic>
      <p:sp>
        <p:nvSpPr>
          <p:cNvPr id="16" name="17 CuadroTexto"/>
          <p:cNvSpPr txBox="1"/>
          <p:nvPr/>
        </p:nvSpPr>
        <p:spPr>
          <a:xfrm>
            <a:off x="6721788" y="6174622"/>
            <a:ext cx="778989" cy="400110"/>
          </a:xfrm>
          <a:prstGeom prst="rect">
            <a:avLst/>
          </a:prstGeom>
          <a:noFill/>
        </p:spPr>
        <p:txBody>
          <a:bodyPr wrap="square" rtlCol="0">
            <a:spAutoFit/>
          </a:bodyPr>
          <a:lstStyle/>
          <a:p>
            <a:pPr algn="ctr"/>
            <a:r>
              <a:rPr lang="es-MX" sz="1000" b="1" dirty="0" smtClean="0">
                <a:solidFill>
                  <a:schemeClr val="bg1">
                    <a:lumMod val="50000"/>
                  </a:schemeClr>
                </a:solidFill>
              </a:rPr>
              <a:t>Reserva Técnica</a:t>
            </a:r>
            <a:endParaRPr lang="es-MX" sz="1000" b="1" dirty="0">
              <a:solidFill>
                <a:schemeClr val="bg1">
                  <a:lumMod val="50000"/>
                </a:schemeClr>
              </a:solidFill>
            </a:endParaRPr>
          </a:p>
        </p:txBody>
      </p:sp>
      <p:pic>
        <p:nvPicPr>
          <p:cNvPr id="10" name="9 Imagen" descr="Dctos.png">
            <a:hlinkClick r:id="rId5" action="ppaction://hlinkfile"/>
          </p:cNvPr>
          <p:cNvPicPr>
            <a:picLocks noChangeAspect="1"/>
          </p:cNvPicPr>
          <p:nvPr/>
        </p:nvPicPr>
        <p:blipFill rotWithShape="1">
          <a:blip r:embed="rId4" cstate="print"/>
          <a:srcRect l="3310" t="3387" r="6864" b="4136"/>
          <a:stretch/>
        </p:blipFill>
        <p:spPr>
          <a:xfrm>
            <a:off x="7684820" y="5726335"/>
            <a:ext cx="466338" cy="448287"/>
          </a:xfrm>
          <a:prstGeom prst="rect">
            <a:avLst/>
          </a:prstGeom>
        </p:spPr>
      </p:pic>
      <p:sp>
        <p:nvSpPr>
          <p:cNvPr id="11" name="17 CuadroTexto"/>
          <p:cNvSpPr txBox="1"/>
          <p:nvPr/>
        </p:nvSpPr>
        <p:spPr>
          <a:xfrm>
            <a:off x="7500777" y="6174622"/>
            <a:ext cx="815931" cy="553998"/>
          </a:xfrm>
          <a:prstGeom prst="rect">
            <a:avLst/>
          </a:prstGeom>
          <a:noFill/>
        </p:spPr>
        <p:txBody>
          <a:bodyPr wrap="square" rtlCol="0">
            <a:spAutoFit/>
          </a:bodyPr>
          <a:lstStyle/>
          <a:p>
            <a:pPr algn="ctr"/>
            <a:r>
              <a:rPr lang="es-MX" sz="1000" b="1" dirty="0" smtClean="0">
                <a:solidFill>
                  <a:schemeClr val="bg1">
                    <a:lumMod val="50000"/>
                  </a:schemeClr>
                </a:solidFill>
              </a:rPr>
              <a:t>Resumen Ejecutivo Financiero</a:t>
            </a:r>
            <a:endParaRPr lang="es-MX" sz="1000" b="1" dirty="0">
              <a:solidFill>
                <a:schemeClr val="bg1">
                  <a:lumMod val="50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5</a:t>
            </a:fld>
            <a:endParaRPr lang="es-MX" dirty="0"/>
          </a:p>
        </p:txBody>
      </p:sp>
    </p:spTree>
    <p:extLst>
      <p:ext uri="{BB962C8B-B14F-4D97-AF65-F5344CB8AC3E}">
        <p14:creationId xmlns:p14="http://schemas.microsoft.com/office/powerpoint/2010/main" val="26581289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2758509"/>
            <a:ext cx="5742296" cy="1470025"/>
          </a:xfrm>
        </p:spPr>
        <p:txBody>
          <a:bodyPr vert="horz" lIns="91440" tIns="45720" rIns="91440" bIns="45720" rtlCol="0" anchor="ctr">
            <a:noAutofit/>
          </a:bodyPr>
          <a:lstStyle/>
          <a:p>
            <a:r>
              <a:rPr lang="es-MX" dirty="0" smtClean="0">
                <a:solidFill>
                  <a:schemeClr val="tx1">
                    <a:lumMod val="65000"/>
                    <a:lumOff val="35000"/>
                  </a:schemeClr>
                </a:solidFill>
                <a:effectLst>
                  <a:outerShdw blurRad="38100" dist="38100" dir="2700000" algn="tl">
                    <a:srgbClr val="000000">
                      <a:alpha val="43137"/>
                    </a:srgbClr>
                  </a:outerShdw>
                </a:effectLst>
              </a:rPr>
              <a:t>9. </a:t>
            </a:r>
            <a:r>
              <a:rPr lang="es-MX" dirty="0">
                <a:solidFill>
                  <a:schemeClr val="tx1">
                    <a:lumMod val="65000"/>
                    <a:lumOff val="35000"/>
                  </a:schemeClr>
                </a:solidFill>
                <a:effectLst>
                  <a:outerShdw blurRad="38100" dist="38100" dir="2700000" algn="tl">
                    <a:srgbClr val="000000">
                      <a:alpha val="43137"/>
                    </a:srgbClr>
                  </a:outerShdw>
                </a:effectLst>
              </a:rPr>
              <a:t>Incremento </a:t>
            </a:r>
            <a:r>
              <a:rPr lang="es-MX" dirty="0" smtClean="0">
                <a:solidFill>
                  <a:schemeClr val="tx1">
                    <a:lumMod val="65000"/>
                    <a:lumOff val="35000"/>
                  </a:schemeClr>
                </a:solidFill>
                <a:effectLst>
                  <a:outerShdw blurRad="38100" dist="38100" dir="2700000" algn="tl">
                    <a:srgbClr val="000000">
                      <a:alpha val="43137"/>
                    </a:srgbClr>
                  </a:outerShdw>
                </a:effectLst>
              </a:rPr>
              <a:t>a la Renta de Inmuebles 2021</a:t>
            </a: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59</a:t>
            </a:fld>
            <a:endParaRPr lang="en-US" dirty="0"/>
          </a:p>
        </p:txBody>
      </p:sp>
      <p:pic>
        <p:nvPicPr>
          <p:cNvPr id="5" name="9 Imagen" descr="Dctos.png">
            <a:hlinkClick r:id="rId2" action="ppaction://hlinkfile"/>
          </p:cNvPr>
          <p:cNvPicPr>
            <a:picLocks noChangeAspect="1"/>
          </p:cNvPicPr>
          <p:nvPr/>
        </p:nvPicPr>
        <p:blipFill>
          <a:blip r:embed="rId3" cstate="print"/>
          <a:stretch>
            <a:fillRect/>
          </a:stretch>
        </p:blipFill>
        <p:spPr>
          <a:xfrm>
            <a:off x="7893779" y="3146706"/>
            <a:ext cx="521386" cy="486837"/>
          </a:xfrm>
          <a:prstGeom prst="rect">
            <a:avLst/>
          </a:prstGeom>
        </p:spPr>
      </p:pic>
      <p:sp>
        <p:nvSpPr>
          <p:cNvPr id="6" name="17 CuadroTexto"/>
          <p:cNvSpPr txBox="1"/>
          <p:nvPr/>
        </p:nvSpPr>
        <p:spPr>
          <a:xfrm>
            <a:off x="7764977" y="3633543"/>
            <a:ext cx="778989" cy="246221"/>
          </a:xfrm>
          <a:prstGeom prst="rect">
            <a:avLst/>
          </a:prstGeom>
          <a:noFill/>
        </p:spPr>
        <p:txBody>
          <a:bodyPr wrap="square" rtlCol="0">
            <a:spAutoFit/>
          </a:bodyPr>
          <a:lstStyle/>
          <a:p>
            <a:pPr algn="ctr"/>
            <a:r>
              <a:rPr lang="es-MX" sz="1000" b="1" dirty="0" smtClean="0">
                <a:solidFill>
                  <a:schemeClr val="bg1">
                    <a:lumMod val="50000"/>
                  </a:schemeClr>
                </a:solidFill>
              </a:rPr>
              <a:t>Oficio</a:t>
            </a:r>
            <a:endParaRPr lang="es-MX" sz="1000" b="1" dirty="0">
              <a:solidFill>
                <a:schemeClr val="bg1">
                  <a:lumMod val="50000"/>
                </a:schemeClr>
              </a:solidFill>
            </a:endParaRPr>
          </a:p>
        </p:txBody>
      </p:sp>
      <p:sp>
        <p:nvSpPr>
          <p:cNvPr id="7" name="Rectángulo 6"/>
          <p:cNvSpPr/>
          <p:nvPr/>
        </p:nvSpPr>
        <p:spPr>
          <a:xfrm>
            <a:off x="379926" y="4637680"/>
            <a:ext cx="8569209" cy="1815882"/>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nueve </a:t>
            </a:r>
            <a:r>
              <a:rPr lang="es-MX" sz="1600" dirty="0"/>
              <a:t>del orden del día, relativo a la presentación </a:t>
            </a:r>
            <a:r>
              <a:rPr lang="es-MX" sz="1600" dirty="0" smtClean="0"/>
              <a:t>de </a:t>
            </a:r>
            <a:r>
              <a:rPr lang="es-MX" sz="1600" i="1" dirty="0" smtClean="0"/>
              <a:t>Incremento a Renta de Inmuebles</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a:t>
            </a:r>
            <a:r>
              <a:rPr lang="es-MX" sz="1600" dirty="0" smtClean="0"/>
              <a:t>en los artículos 53 y 54 del Reglamento General de Prestaciones</a:t>
            </a:r>
            <a:r>
              <a:rPr lang="es-MX" sz="1600" dirty="0"/>
              <a:t>, Derechos y Obligaciones de Afiliados y Pensionados </a:t>
            </a:r>
            <a:r>
              <a:rPr lang="es-MX" sz="1600" dirty="0" smtClean="0"/>
              <a:t> y Artículo 154 Fracciones XV y XVI de la Ley del Instituto de Pensiones del Estado de Jalisco presenta para su análisis y aprobación el </a:t>
            </a:r>
            <a:r>
              <a:rPr lang="es-MX" sz="1600" i="1" dirty="0" smtClean="0"/>
              <a:t>Incremento a la Renta de Inmuebles 2021 </a:t>
            </a:r>
            <a:r>
              <a:rPr lang="es-MX" sz="1600" dirty="0" smtClean="0"/>
              <a:t>conforme lo siguiente:</a:t>
            </a:r>
            <a:endParaRPr lang="es-MX" sz="1600" dirty="0"/>
          </a:p>
        </p:txBody>
      </p:sp>
    </p:spTree>
    <p:extLst>
      <p:ext uri="{BB962C8B-B14F-4D97-AF65-F5344CB8AC3E}">
        <p14:creationId xmlns:p14="http://schemas.microsoft.com/office/powerpoint/2010/main" val="8226418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675472" y="64395"/>
            <a:ext cx="7154562" cy="419100"/>
          </a:xfrm>
        </p:spPr>
        <p:txBody>
          <a:bodyPr/>
          <a:lstStyle/>
          <a:p>
            <a:r>
              <a:rPr lang="es-MX" dirty="0">
                <a:solidFill>
                  <a:schemeClr val="bg1"/>
                </a:solidFill>
              </a:rPr>
              <a:t>Incremento </a:t>
            </a:r>
            <a:r>
              <a:rPr lang="es-MX" dirty="0" smtClean="0">
                <a:solidFill>
                  <a:schemeClr val="bg1"/>
                </a:solidFill>
              </a:rPr>
              <a:t>a Renta de Inmuebles </a:t>
            </a:r>
            <a:r>
              <a:rPr lang="es-MX" dirty="0">
                <a:solidFill>
                  <a:schemeClr val="bg1"/>
                </a:solidFill>
              </a:rPr>
              <a:t>2021</a:t>
            </a:r>
          </a:p>
        </p:txBody>
      </p:sp>
      <p:sp>
        <p:nvSpPr>
          <p:cNvPr id="3" name="Marcador de texto 2"/>
          <p:cNvSpPr>
            <a:spLocks noGrp="1"/>
          </p:cNvSpPr>
          <p:nvPr>
            <p:ph type="body" sz="quarter" idx="15"/>
          </p:nvPr>
        </p:nvSpPr>
        <p:spPr>
          <a:xfrm>
            <a:off x="580768" y="1063043"/>
            <a:ext cx="8106032" cy="4713759"/>
          </a:xfrm>
        </p:spPr>
        <p:txBody>
          <a:bodyPr/>
          <a:lstStyle/>
          <a:p>
            <a:r>
              <a:rPr lang="es-MX" dirty="0" smtClean="0"/>
              <a:t>Incremento porcentual a los montos por concepto de renta de inmuebles para el ejercicio 2021, de acuerdo al siguiente criterio:</a:t>
            </a:r>
          </a:p>
          <a:p>
            <a:endParaRPr lang="es-MX" dirty="0"/>
          </a:p>
          <a:p>
            <a:pPr marL="342900" indent="-342900">
              <a:buFont typeface="+mj-lt"/>
              <a:buAutoNum type="arabicPeriod"/>
            </a:pPr>
            <a:r>
              <a:rPr lang="es-MX" dirty="0" smtClean="0"/>
              <a:t>Renta habitacional e inmuebles destinados a Dependencias de Gobierno:</a:t>
            </a:r>
          </a:p>
          <a:p>
            <a:pPr marL="1028683" lvl="1" indent="-342900">
              <a:buFont typeface="Wingdings" panose="05000000000000000000" pitchFamily="2" charset="2"/>
              <a:buChar char="§"/>
            </a:pPr>
            <a:r>
              <a:rPr lang="es-MX" dirty="0" smtClean="0"/>
              <a:t>Incremento con base al porcentaje anual de acuerdo al Índice Nacional de Precios al Consumidor INPC</a:t>
            </a:r>
          </a:p>
          <a:p>
            <a:pPr marL="342900" indent="-342900">
              <a:buFont typeface="+mj-lt"/>
              <a:buAutoNum type="arabicPeriod"/>
            </a:pPr>
            <a:r>
              <a:rPr lang="es-MX" dirty="0" smtClean="0"/>
              <a:t>Renta Comercial:</a:t>
            </a:r>
          </a:p>
          <a:p>
            <a:pPr marL="1028683" lvl="1" indent="-342900">
              <a:buFont typeface="Wingdings" panose="05000000000000000000" pitchFamily="2" charset="2"/>
              <a:buChar char="§"/>
            </a:pPr>
            <a:r>
              <a:rPr lang="es-MX" dirty="0" smtClean="0"/>
              <a:t>Se propone incremento determinado de acuerdo a avalúo comercial realizado por </a:t>
            </a:r>
            <a:r>
              <a:rPr lang="es-MX" i="1" u="sng" dirty="0" smtClean="0"/>
              <a:t>Perito Valuador de IPEJAL </a:t>
            </a:r>
            <a:r>
              <a:rPr lang="es-MX" dirty="0" smtClean="0"/>
              <a:t>a la fecha de renovación de contrato o nueva renta.</a:t>
            </a:r>
          </a:p>
          <a:p>
            <a:endParaRPr lang="es-MX" dirty="0"/>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60</a:t>
            </a:fld>
            <a:endParaRPr lang="en-US" dirty="0"/>
          </a:p>
        </p:txBody>
      </p:sp>
      <p:sp>
        <p:nvSpPr>
          <p:cNvPr id="5" name="Rectángulo 4"/>
          <p:cNvSpPr/>
          <p:nvPr/>
        </p:nvSpPr>
        <p:spPr>
          <a:xfrm>
            <a:off x="580768" y="5407470"/>
            <a:ext cx="8106032" cy="738664"/>
          </a:xfrm>
          <a:prstGeom prst="rect">
            <a:avLst/>
          </a:prstGeom>
        </p:spPr>
        <p:txBody>
          <a:bodyPr wrap="square">
            <a:spAutoFit/>
          </a:bodyPr>
          <a:lstStyle/>
          <a:p>
            <a:pPr marL="285750" indent="-285750" algn="just">
              <a:buFont typeface="Wingdings" panose="05000000000000000000" pitchFamily="2" charset="2"/>
              <a:buChar char="ü"/>
            </a:pPr>
            <a:r>
              <a:rPr lang="es-MX" sz="1400" dirty="0">
                <a:solidFill>
                  <a:schemeClr val="tx1">
                    <a:lumMod val="85000"/>
                    <a:lumOff val="15000"/>
                  </a:schemeClr>
                </a:solidFill>
                <a:cs typeface="Arial" pitchFamily="34" charset="0"/>
              </a:rPr>
              <a:t>Con fundamento en el Artículo 153, </a:t>
            </a:r>
            <a:r>
              <a:rPr lang="es-MX" sz="1400" dirty="0" smtClean="0">
                <a:solidFill>
                  <a:schemeClr val="tx1">
                    <a:lumMod val="85000"/>
                    <a:lumOff val="15000"/>
                  </a:schemeClr>
                </a:solidFill>
                <a:cs typeface="Arial" pitchFamily="34" charset="0"/>
              </a:rPr>
              <a:t>Fracciones VII y VIII, </a:t>
            </a:r>
            <a:r>
              <a:rPr lang="es-MX" sz="1400" dirty="0">
                <a:solidFill>
                  <a:schemeClr val="tx1">
                    <a:lumMod val="85000"/>
                    <a:lumOff val="15000"/>
                  </a:schemeClr>
                </a:solidFill>
                <a:cs typeface="Arial" pitchFamily="34" charset="0"/>
              </a:rPr>
              <a:t>de la Ley del Instituto de Pensiones del Estado de Jalisco, se pone a la consideración del Consejo Directivo la </a:t>
            </a:r>
            <a:r>
              <a:rPr lang="es-MX" sz="1400" i="1" dirty="0" smtClean="0">
                <a:solidFill>
                  <a:schemeClr val="tx1">
                    <a:lumMod val="85000"/>
                    <a:lumOff val="15000"/>
                  </a:schemeClr>
                </a:solidFill>
                <a:cs typeface="Arial" pitchFamily="34" charset="0"/>
              </a:rPr>
              <a:t>Aprobación del Incremento Porcentual a los montos por Concepto de Renta de Inmuebles para el Ejercicio 2021.</a:t>
            </a:r>
            <a:endParaRPr lang="es-MX" sz="1400" i="1" dirty="0">
              <a:solidFill>
                <a:schemeClr val="tx1">
                  <a:lumMod val="85000"/>
                  <a:lumOff val="15000"/>
                </a:schemeClr>
              </a:solidFill>
              <a:cs typeface="Arial" pitchFamily="34" charset="0"/>
            </a:endParaRPr>
          </a:p>
        </p:txBody>
      </p:sp>
    </p:spTree>
    <p:extLst>
      <p:ext uri="{BB962C8B-B14F-4D97-AF65-F5344CB8AC3E}">
        <p14:creationId xmlns:p14="http://schemas.microsoft.com/office/powerpoint/2010/main" val="7550241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66624" y="2106705"/>
            <a:ext cx="5742296" cy="1470025"/>
          </a:xfrm>
        </p:spPr>
        <p:txBody>
          <a:bodyPr vert="horz" lIns="91440" tIns="45720" rIns="91440" bIns="45720" rtlCol="0" anchor="ctr">
            <a:noAutofit/>
          </a:bodyPr>
          <a:lstStyle/>
          <a:p>
            <a:r>
              <a:rPr lang="es-MX" dirty="0" smtClean="0">
                <a:solidFill>
                  <a:schemeClr val="tx1">
                    <a:lumMod val="65000"/>
                    <a:lumOff val="35000"/>
                  </a:schemeClr>
                </a:solidFill>
                <a:effectLst>
                  <a:outerShdw blurRad="38100" dist="38100" dir="2700000" algn="tl">
                    <a:srgbClr val="000000">
                      <a:alpha val="43137"/>
                    </a:srgbClr>
                  </a:outerShdw>
                </a:effectLst>
              </a:rPr>
              <a:t>10. </a:t>
            </a:r>
            <a:r>
              <a:rPr lang="es-MX" dirty="0">
                <a:solidFill>
                  <a:schemeClr val="tx1">
                    <a:lumMod val="65000"/>
                    <a:lumOff val="35000"/>
                  </a:schemeClr>
                </a:solidFill>
                <a:effectLst>
                  <a:outerShdw blurRad="38100" dist="38100" dir="2700000" algn="tl">
                    <a:srgbClr val="000000">
                      <a:alpha val="43137"/>
                    </a:srgbClr>
                  </a:outerShdw>
                </a:effectLst>
              </a:rPr>
              <a:t>Solicitud Presupuestal – DGPVI – Predial Parque Royal / GVA Virgo</a:t>
            </a:r>
            <a:br>
              <a:rPr lang="es-MX" dirty="0">
                <a:solidFill>
                  <a:schemeClr val="tx1">
                    <a:lumMod val="65000"/>
                    <a:lumOff val="35000"/>
                  </a:schemeClr>
                </a:solidFill>
                <a:effectLst>
                  <a:outerShdw blurRad="38100" dist="38100" dir="2700000" algn="tl">
                    <a:srgbClr val="000000">
                      <a:alpha val="43137"/>
                    </a:srgbClr>
                  </a:outerShdw>
                </a:effectLst>
              </a:rPr>
            </a:br>
            <a:endParaRPr lang="es-MX"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61</a:t>
            </a:fld>
            <a:endParaRPr lang="en-US" dirty="0"/>
          </a:p>
        </p:txBody>
      </p:sp>
      <p:pic>
        <p:nvPicPr>
          <p:cNvPr id="5" name="9 Imagen" descr="Dctos.png">
            <a:hlinkClick r:id="rId2" action="ppaction://hlinkfile"/>
          </p:cNvPr>
          <p:cNvPicPr>
            <a:picLocks noChangeAspect="1"/>
          </p:cNvPicPr>
          <p:nvPr/>
        </p:nvPicPr>
        <p:blipFill>
          <a:blip r:embed="rId3" cstate="print"/>
          <a:stretch>
            <a:fillRect/>
          </a:stretch>
        </p:blipFill>
        <p:spPr>
          <a:xfrm>
            <a:off x="2246006" y="3536539"/>
            <a:ext cx="479610" cy="525633"/>
          </a:xfrm>
          <a:prstGeom prst="rect">
            <a:avLst/>
          </a:prstGeom>
        </p:spPr>
      </p:pic>
      <p:sp>
        <p:nvSpPr>
          <p:cNvPr id="6" name="17 CuadroTexto"/>
          <p:cNvSpPr txBox="1"/>
          <p:nvPr/>
        </p:nvSpPr>
        <p:spPr>
          <a:xfrm>
            <a:off x="2149185" y="4023376"/>
            <a:ext cx="663684" cy="246221"/>
          </a:xfrm>
          <a:prstGeom prst="rect">
            <a:avLst/>
          </a:prstGeom>
          <a:noFill/>
        </p:spPr>
        <p:txBody>
          <a:bodyPr wrap="square" rtlCol="0">
            <a:spAutoFit/>
          </a:bodyPr>
          <a:lstStyle/>
          <a:p>
            <a:pPr algn="ctr"/>
            <a:r>
              <a:rPr lang="es-MX" sz="1000" b="1" dirty="0" smtClean="0">
                <a:solidFill>
                  <a:schemeClr val="bg1">
                    <a:lumMod val="50000"/>
                  </a:schemeClr>
                </a:solidFill>
              </a:rPr>
              <a:t>Oficio</a:t>
            </a:r>
            <a:endParaRPr lang="es-MX" sz="1000" b="1" dirty="0">
              <a:solidFill>
                <a:schemeClr val="bg1">
                  <a:lumMod val="50000"/>
                </a:schemeClr>
              </a:solidFill>
            </a:endParaRPr>
          </a:p>
        </p:txBody>
      </p:sp>
      <p:pic>
        <p:nvPicPr>
          <p:cNvPr id="7" name="9 Imagen" descr="Dctos.png">
            <a:hlinkClick r:id="rId4" action="ppaction://hlinkfile"/>
          </p:cNvPr>
          <p:cNvPicPr>
            <a:picLocks noChangeAspect="1"/>
          </p:cNvPicPr>
          <p:nvPr/>
        </p:nvPicPr>
        <p:blipFill>
          <a:blip r:embed="rId3" cstate="print"/>
          <a:stretch>
            <a:fillRect/>
          </a:stretch>
        </p:blipFill>
        <p:spPr>
          <a:xfrm>
            <a:off x="3147647" y="3536539"/>
            <a:ext cx="444211" cy="486837"/>
          </a:xfrm>
          <a:prstGeom prst="rect">
            <a:avLst/>
          </a:prstGeom>
        </p:spPr>
      </p:pic>
      <p:sp>
        <p:nvSpPr>
          <p:cNvPr id="8" name="17 CuadroTexto"/>
          <p:cNvSpPr txBox="1"/>
          <p:nvPr/>
        </p:nvSpPr>
        <p:spPr>
          <a:xfrm>
            <a:off x="3056976" y="4023376"/>
            <a:ext cx="663684" cy="246221"/>
          </a:xfrm>
          <a:prstGeom prst="rect">
            <a:avLst/>
          </a:prstGeom>
          <a:noFill/>
        </p:spPr>
        <p:txBody>
          <a:bodyPr wrap="square" rtlCol="0">
            <a:spAutoFit/>
          </a:bodyPr>
          <a:lstStyle/>
          <a:p>
            <a:pPr algn="ctr"/>
            <a:r>
              <a:rPr lang="es-MX" sz="1000" b="1" dirty="0" smtClean="0">
                <a:solidFill>
                  <a:schemeClr val="bg1">
                    <a:lumMod val="50000"/>
                  </a:schemeClr>
                </a:solidFill>
              </a:rPr>
              <a:t>Predial</a:t>
            </a:r>
            <a:endParaRPr lang="es-MX" sz="1000" b="1" dirty="0">
              <a:solidFill>
                <a:schemeClr val="bg1">
                  <a:lumMod val="50000"/>
                </a:schemeClr>
              </a:solidFill>
            </a:endParaRPr>
          </a:p>
        </p:txBody>
      </p:sp>
      <p:sp>
        <p:nvSpPr>
          <p:cNvPr id="9" name="Rectángulo 8"/>
          <p:cNvSpPr/>
          <p:nvPr/>
        </p:nvSpPr>
        <p:spPr>
          <a:xfrm>
            <a:off x="466624" y="5006564"/>
            <a:ext cx="8220176"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diez </a:t>
            </a:r>
            <a:r>
              <a:rPr lang="es-MX" sz="1600" dirty="0"/>
              <a:t>del orden del día, relativo a la presentación </a:t>
            </a:r>
            <a:r>
              <a:rPr lang="es-MX" sz="1600" dirty="0" smtClean="0"/>
              <a:t>de </a:t>
            </a:r>
            <a:r>
              <a:rPr lang="es-MX" sz="1600" i="1" dirty="0" smtClean="0"/>
              <a:t>Solicitud de Suficiencia Presupuestal de la Dirección General de Promoción y Vivienda</a:t>
            </a:r>
            <a:r>
              <a:rPr lang="es-MX" sz="1600" dirty="0" smtClean="0"/>
              <a:t>, </a:t>
            </a:r>
            <a:r>
              <a:rPr lang="es-MX" sz="1600" dirty="0"/>
              <a:t>el Director </a:t>
            </a:r>
            <a:r>
              <a:rPr lang="es-MX" sz="1600" dirty="0" smtClean="0"/>
              <a:t>General del </a:t>
            </a:r>
            <a:r>
              <a:rPr lang="es-MX" sz="1600" dirty="0"/>
              <a:t>Instituto de Pensiones del Estado de Jalisco, Iván Eduardo Argüelles Sánchez, con fundamento </a:t>
            </a:r>
            <a:r>
              <a:rPr lang="es-MX" sz="1600" dirty="0" smtClean="0"/>
              <a:t>en los Artículos XV y XVI de la Ley del Instituto de Pensiones del Estado de Jalisco conforme lo siguiente:</a:t>
            </a:r>
            <a:endParaRPr lang="es-MX" sz="1600" dirty="0"/>
          </a:p>
        </p:txBody>
      </p:sp>
    </p:spTree>
    <p:extLst>
      <p:ext uri="{BB962C8B-B14F-4D97-AF65-F5344CB8AC3E}">
        <p14:creationId xmlns:p14="http://schemas.microsoft.com/office/powerpoint/2010/main" val="212467564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p:cNvSpPr>
            <a:spLocks noGrp="1"/>
          </p:cNvSpPr>
          <p:nvPr>
            <p:ph type="body" sz="quarter" idx="14"/>
          </p:nvPr>
        </p:nvSpPr>
        <p:spPr>
          <a:xfrm>
            <a:off x="1701230" y="-12879"/>
            <a:ext cx="6734432" cy="419100"/>
          </a:xfrm>
        </p:spPr>
        <p:txBody>
          <a:bodyPr/>
          <a:lstStyle/>
          <a:p>
            <a:r>
              <a:rPr lang="es-MX" sz="1800" b="0" dirty="0" smtClean="0">
                <a:solidFill>
                  <a:schemeClr val="bg1"/>
                </a:solidFill>
              </a:rPr>
              <a:t>Solicitud Presupuestal Pago Predial Parque Royal Fideicomiso GVA Virgo</a:t>
            </a:r>
            <a:endParaRPr lang="es-MX" sz="1800" b="0" dirty="0">
              <a:solidFill>
                <a:schemeClr val="bg1"/>
              </a:solidFill>
            </a:endParaRPr>
          </a:p>
        </p:txBody>
      </p:sp>
      <p:sp>
        <p:nvSpPr>
          <p:cNvPr id="6" name="Marcador de texto 5"/>
          <p:cNvSpPr>
            <a:spLocks noGrp="1"/>
          </p:cNvSpPr>
          <p:nvPr>
            <p:ph type="body" sz="quarter" idx="15"/>
          </p:nvPr>
        </p:nvSpPr>
        <p:spPr>
          <a:xfrm>
            <a:off x="425002" y="1158882"/>
            <a:ext cx="8106032" cy="1903811"/>
          </a:xfrm>
        </p:spPr>
        <p:txBody>
          <a:bodyPr/>
          <a:lstStyle/>
          <a:p>
            <a:r>
              <a:rPr lang="es-MX" dirty="0" smtClean="0"/>
              <a:t>En las sesión anterior de Consejo Directivo se presentó la solicitud de ampliación presupuestal por la cantidad de $5,500,000.00 a la partida 3921 – Impuestos y Derechos de la Dirección General de Promoción y Vivienda Inmobiliaria para el pago del Impuesto Predial, derivado del Fideicomiso F/1101 GVA Virgo, por la cantidad de $5,258,788.26 (cinco millones doscientos cincuenta y ocho mil setecientos ochenta y ocho pesos 26/100 M.N) correspondiente al 53% del IPEJAL según consta en la Escritura Pública 23,192, otorgada el 11 de septiembre de 2012 ante la fe del Lic. Samuel Fernández Ávila, Notario Público número 15 de Tlaquepaque, Jalisco.</a:t>
            </a:r>
            <a:endParaRPr lang="es-MX" dirty="0"/>
          </a:p>
        </p:txBody>
      </p:sp>
      <p:sp>
        <p:nvSpPr>
          <p:cNvPr id="4" name="Marcador de número de diapositiva 3"/>
          <p:cNvSpPr>
            <a:spLocks noGrp="1"/>
          </p:cNvSpPr>
          <p:nvPr>
            <p:ph type="sldNum" sz="quarter" idx="4"/>
          </p:nvPr>
        </p:nvSpPr>
        <p:spPr/>
        <p:txBody>
          <a:bodyPr/>
          <a:lstStyle/>
          <a:p>
            <a:fld id="{CF5E58AE-96D2-45FC-96FE-2B21174429C3}" type="slidenum">
              <a:rPr lang="es-MX" smtClean="0"/>
              <a:t>62</a:t>
            </a:fld>
            <a:endParaRPr lang="es-MX" dirty="0"/>
          </a:p>
        </p:txBody>
      </p:sp>
      <p:sp>
        <p:nvSpPr>
          <p:cNvPr id="7" name="CuadroTexto 6"/>
          <p:cNvSpPr txBox="1"/>
          <p:nvPr/>
        </p:nvSpPr>
        <p:spPr>
          <a:xfrm>
            <a:off x="425002" y="722863"/>
            <a:ext cx="2266682" cy="373488"/>
          </a:xfrm>
          <a:prstGeom prst="rect">
            <a:avLst/>
          </a:prstGeom>
          <a:noFill/>
        </p:spPr>
        <p:txBody>
          <a:bodyPr wrap="square" rtlCol="0">
            <a:spAutoFit/>
          </a:bodyPr>
          <a:lstStyle/>
          <a:p>
            <a:r>
              <a:rPr lang="es-MX" b="1" dirty="0" smtClean="0"/>
              <a:t>Antecedente</a:t>
            </a:r>
            <a:endParaRPr lang="es-MX" b="1" dirty="0"/>
          </a:p>
        </p:txBody>
      </p:sp>
      <p:sp>
        <p:nvSpPr>
          <p:cNvPr id="8" name="CuadroTexto 7"/>
          <p:cNvSpPr txBox="1"/>
          <p:nvPr/>
        </p:nvSpPr>
        <p:spPr>
          <a:xfrm>
            <a:off x="425002" y="4003648"/>
            <a:ext cx="2266682" cy="373488"/>
          </a:xfrm>
          <a:prstGeom prst="rect">
            <a:avLst/>
          </a:prstGeom>
          <a:noFill/>
        </p:spPr>
        <p:txBody>
          <a:bodyPr wrap="square" rtlCol="0">
            <a:spAutoFit/>
          </a:bodyPr>
          <a:lstStyle/>
          <a:p>
            <a:r>
              <a:rPr lang="es-MX" b="1" dirty="0" smtClean="0"/>
              <a:t>Actualización</a:t>
            </a:r>
            <a:endParaRPr lang="es-MX" b="1" dirty="0"/>
          </a:p>
        </p:txBody>
      </p:sp>
      <p:sp>
        <p:nvSpPr>
          <p:cNvPr id="9" name="Marcador de texto 5"/>
          <p:cNvSpPr txBox="1">
            <a:spLocks/>
          </p:cNvSpPr>
          <p:nvPr/>
        </p:nvSpPr>
        <p:spPr>
          <a:xfrm>
            <a:off x="425002" y="4426930"/>
            <a:ext cx="8106032" cy="1903811"/>
          </a:xfrm>
          <a:prstGeom prst="rect">
            <a:avLst/>
          </a:prstGeom>
        </p:spPr>
        <p:txBody>
          <a:bodyPr/>
          <a:lstStyle>
            <a:lvl1pPr marL="0" indent="0" algn="just" defTabSz="914377" rtl="0" eaLnBrk="1" latinLnBrk="0" hangingPunct="1">
              <a:lnSpc>
                <a:spcPct val="90000"/>
              </a:lnSpc>
              <a:spcBef>
                <a:spcPts val="1000"/>
              </a:spcBef>
              <a:buFont typeface="Arial" panose="020B0604020202020204" pitchFamily="34" charset="0"/>
              <a:buNone/>
              <a:defRPr sz="1800" kern="1200">
                <a:solidFill>
                  <a:schemeClr val="tx1">
                    <a:lumMod val="95000"/>
                    <a:lumOff val="5000"/>
                  </a:schemeClr>
                </a:solidFill>
                <a:latin typeface="+mn-lt"/>
                <a:ea typeface="+mn-ea"/>
                <a:cs typeface="+mn-cs"/>
              </a:defRPr>
            </a:lvl1pPr>
            <a:lvl2pPr marL="685783" indent="-228594" algn="just" defTabSz="914377" rtl="0" eaLnBrk="1" latinLnBrk="0" hangingPunct="1">
              <a:lnSpc>
                <a:spcPct val="90000"/>
              </a:lnSpc>
              <a:spcBef>
                <a:spcPts val="500"/>
              </a:spcBef>
              <a:buFontTx/>
              <a:buBlip>
                <a:blip r:embed="rId2"/>
              </a:buBlip>
              <a:defRPr sz="1800" kern="1200">
                <a:solidFill>
                  <a:schemeClr val="tx1">
                    <a:lumMod val="95000"/>
                    <a:lumOff val="5000"/>
                  </a:schemeClr>
                </a:solidFill>
                <a:latin typeface="+mn-lt"/>
                <a:ea typeface="+mn-ea"/>
                <a:cs typeface="+mn-cs"/>
              </a:defRPr>
            </a:lvl2pPr>
            <a:lvl3pPr marL="1142971" indent="-228594" algn="just" defTabSz="914377" rtl="0" eaLnBrk="1" latinLnBrk="0" hangingPunct="1">
              <a:lnSpc>
                <a:spcPct val="90000"/>
              </a:lnSpc>
              <a:spcBef>
                <a:spcPts val="500"/>
              </a:spcBef>
              <a:buFontTx/>
              <a:buBlip>
                <a:blip r:embed="rId2"/>
              </a:buBlip>
              <a:defRPr sz="1800" kern="1200">
                <a:solidFill>
                  <a:schemeClr val="tx1">
                    <a:lumMod val="95000"/>
                    <a:lumOff val="5000"/>
                  </a:schemeClr>
                </a:solidFill>
                <a:latin typeface="+mn-lt"/>
                <a:ea typeface="+mn-ea"/>
                <a:cs typeface="+mn-cs"/>
              </a:defRPr>
            </a:lvl3pPr>
            <a:lvl4pPr marL="1600160" indent="-228594" algn="just" defTabSz="914377" rtl="0" eaLnBrk="1" latinLnBrk="0" hangingPunct="1">
              <a:lnSpc>
                <a:spcPct val="90000"/>
              </a:lnSpc>
              <a:spcBef>
                <a:spcPts val="500"/>
              </a:spcBef>
              <a:buFontTx/>
              <a:buBlip>
                <a:blip r:embed="rId2"/>
              </a:buBlip>
              <a:defRPr sz="1800" kern="1200">
                <a:solidFill>
                  <a:schemeClr val="tx1">
                    <a:lumMod val="95000"/>
                    <a:lumOff val="5000"/>
                  </a:schemeClr>
                </a:solidFill>
                <a:latin typeface="+mn-lt"/>
                <a:ea typeface="+mn-ea"/>
                <a:cs typeface="+mn-cs"/>
              </a:defRPr>
            </a:lvl4pPr>
            <a:lvl5pPr marL="2057349" indent="-228594" algn="just" defTabSz="914377" rtl="0" eaLnBrk="1" latinLnBrk="0" hangingPunct="1">
              <a:lnSpc>
                <a:spcPct val="90000"/>
              </a:lnSpc>
              <a:spcBef>
                <a:spcPts val="500"/>
              </a:spcBef>
              <a:buFontTx/>
              <a:buBlip>
                <a:blip r:embed="rId2"/>
              </a:buBlip>
              <a:defRPr sz="1800" kern="1200">
                <a:solidFill>
                  <a:schemeClr val="tx1">
                    <a:lumMod val="95000"/>
                    <a:lumOff val="5000"/>
                  </a:schemeClr>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dirty="0" smtClean="0"/>
              <a:t>Al realizar nuevamente el análisis y la actualización del pago, éste presenta una reducción debido a que el Municipio de Zapopan se encuentra aplicando descuentos en multas y recargos por lo que la cantidad correspondiente a pagar es de $4,712,323.81 (cuatro millones setecientos doce mil trescientos veintitrés pesos 81/100 M.N.) correspondiente al 53% del IPEJAL anteriormente mencionado. </a:t>
            </a:r>
          </a:p>
        </p:txBody>
      </p:sp>
    </p:spTree>
    <p:extLst>
      <p:ext uri="{BB962C8B-B14F-4D97-AF65-F5344CB8AC3E}">
        <p14:creationId xmlns:p14="http://schemas.microsoft.com/office/powerpoint/2010/main" val="3265472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CF5E58AE-96D2-45FC-96FE-2B21174429C3}" type="slidenum">
              <a:rPr lang="es-MX" smtClean="0"/>
              <a:t>63</a:t>
            </a:fld>
            <a:endParaRPr lang="es-MX" dirty="0"/>
          </a:p>
        </p:txBody>
      </p:sp>
      <p:sp>
        <p:nvSpPr>
          <p:cNvPr id="3" name="Rectángulo 2"/>
          <p:cNvSpPr/>
          <p:nvPr/>
        </p:nvSpPr>
        <p:spPr>
          <a:xfrm>
            <a:off x="562707" y="808618"/>
            <a:ext cx="7807569" cy="2585323"/>
          </a:xfrm>
          <a:prstGeom prst="rect">
            <a:avLst/>
          </a:prstGeom>
        </p:spPr>
        <p:txBody>
          <a:bodyPr wrap="square">
            <a:spAutoFit/>
          </a:bodyPr>
          <a:lstStyle/>
          <a:p>
            <a:pPr algn="just"/>
            <a:r>
              <a:rPr lang="es-MX" dirty="0"/>
              <a:t>Una </a:t>
            </a:r>
            <a:r>
              <a:rPr lang="es-MX" dirty="0" smtClean="0"/>
              <a:t>vez solicitado y realizado el análisis del </a:t>
            </a:r>
            <a:r>
              <a:rPr lang="es-MX" dirty="0"/>
              <a:t>tema </a:t>
            </a:r>
            <a:r>
              <a:rPr lang="es-MX" dirty="0" smtClean="0"/>
              <a:t>por parte de la </a:t>
            </a:r>
            <a:r>
              <a:rPr lang="es-MX" dirty="0"/>
              <a:t>Dirección de Unidad de Estudios Económicos Actuariales y </a:t>
            </a:r>
            <a:r>
              <a:rPr lang="es-MX" dirty="0" smtClean="0"/>
              <a:t>Presupuesto </a:t>
            </a:r>
            <a:r>
              <a:rPr lang="es-MX" dirty="0"/>
              <a:t>de la Dirección General de </a:t>
            </a:r>
            <a:r>
              <a:rPr lang="es-MX" dirty="0" smtClean="0"/>
              <a:t>Finanzas, a fin de otorgar suficiencia presupuestal para </a:t>
            </a:r>
            <a:r>
              <a:rPr lang="es-MX" dirty="0"/>
              <a:t>el pago multicitado por </a:t>
            </a:r>
            <a:r>
              <a:rPr lang="es-MX" dirty="0" smtClean="0"/>
              <a:t>la </a:t>
            </a:r>
            <a:r>
              <a:rPr lang="es-MX" dirty="0"/>
              <a:t>cantidad de $4,900,000.00 (cuatro millones novecientos mil pesos 00/100 M.N.) </a:t>
            </a:r>
            <a:r>
              <a:rPr lang="es-MX" dirty="0" smtClean="0"/>
              <a:t>únicamente se cuenta con disponibilidad para realizar el movimiento en las siguientes partidas:</a:t>
            </a:r>
          </a:p>
          <a:p>
            <a:pPr algn="just"/>
            <a:endParaRPr lang="es-MX" dirty="0"/>
          </a:p>
          <a:p>
            <a:pPr algn="just"/>
            <a:r>
              <a:rPr lang="es-MX" dirty="0"/>
              <a:t>2531 – 01 Medicinas y Productos Farmacéuticos - $87’977,744.00</a:t>
            </a:r>
          </a:p>
          <a:p>
            <a:pPr algn="just"/>
            <a:r>
              <a:rPr lang="es-MX" dirty="0"/>
              <a:t>3992 – 09 Servicios Subrogados - $91’365, 163.00</a:t>
            </a:r>
          </a:p>
        </p:txBody>
      </p:sp>
      <p:sp>
        <p:nvSpPr>
          <p:cNvPr id="4" name="Rectángulo 3"/>
          <p:cNvSpPr/>
          <p:nvPr/>
        </p:nvSpPr>
        <p:spPr>
          <a:xfrm>
            <a:off x="562706" y="3448396"/>
            <a:ext cx="7807569" cy="2308324"/>
          </a:xfrm>
          <a:prstGeom prst="rect">
            <a:avLst/>
          </a:prstGeom>
        </p:spPr>
        <p:txBody>
          <a:bodyPr wrap="square">
            <a:spAutoFit/>
          </a:bodyPr>
          <a:lstStyle/>
          <a:p>
            <a:pPr algn="just"/>
            <a:r>
              <a:rPr lang="es-MX" dirty="0" smtClean="0"/>
              <a:t>Derivado de lo anterior se pone a consideración este Consejo la aprobación para realizar una Transferencia entre Partidas Presupuestales de distintos Capítulos o una Transferencia entre Partidas Presupuestales del mismo Capítulo mayores al 10% del presupuesto original aprobado de la partida de origen, de conformidad con los puntos I.2 y I.3 de las Políticas de Adecuación Presupuestal para el ejercicio 2020, por la cantidad de $4,900,000.00 </a:t>
            </a:r>
            <a:r>
              <a:rPr lang="es-MX" dirty="0"/>
              <a:t>(cuatro millones novecientos mil pesos 00/100 M.N.) </a:t>
            </a:r>
            <a:r>
              <a:rPr lang="es-MX" dirty="0" smtClean="0"/>
              <a:t>para el pago de Impuesto Predial del Terreno conocido como Parque Royal del Fideicomiso F/1101 con GVA Virgo.</a:t>
            </a:r>
            <a:endParaRPr lang="es-MX" dirty="0"/>
          </a:p>
        </p:txBody>
      </p:sp>
      <p:graphicFrame>
        <p:nvGraphicFramePr>
          <p:cNvPr id="5" name="Tabla 4"/>
          <p:cNvGraphicFramePr>
            <a:graphicFrameLocks noGrp="1"/>
          </p:cNvGraphicFramePr>
          <p:nvPr>
            <p:extLst>
              <p:ext uri="{D42A27DB-BD31-4B8C-83A1-F6EECF244321}">
                <p14:modId xmlns:p14="http://schemas.microsoft.com/office/powerpoint/2010/main" val="224418409"/>
              </p:ext>
            </p:extLst>
          </p:nvPr>
        </p:nvGraphicFramePr>
        <p:xfrm>
          <a:off x="1537426" y="5776005"/>
          <a:ext cx="5937885" cy="878801"/>
        </p:xfrm>
        <a:graphic>
          <a:graphicData uri="http://schemas.openxmlformats.org/drawingml/2006/table">
            <a:tbl>
              <a:tblPr firstRow="1" firstCol="1" bandRow="1">
                <a:tableStyleId>{5940675A-B579-460E-94D1-54222C63F5DA}</a:tableStyleId>
              </a:tblPr>
              <a:tblGrid>
                <a:gridCol w="2427605">
                  <a:extLst>
                    <a:ext uri="{9D8B030D-6E8A-4147-A177-3AD203B41FA5}">
                      <a16:colId xmlns:a16="http://schemas.microsoft.com/office/drawing/2014/main" val="977371875"/>
                    </a:ext>
                  </a:extLst>
                </a:gridCol>
                <a:gridCol w="2249805">
                  <a:extLst>
                    <a:ext uri="{9D8B030D-6E8A-4147-A177-3AD203B41FA5}">
                      <a16:colId xmlns:a16="http://schemas.microsoft.com/office/drawing/2014/main" val="3164665049"/>
                    </a:ext>
                  </a:extLst>
                </a:gridCol>
                <a:gridCol w="1260475">
                  <a:extLst>
                    <a:ext uri="{9D8B030D-6E8A-4147-A177-3AD203B41FA5}">
                      <a16:colId xmlns:a16="http://schemas.microsoft.com/office/drawing/2014/main" val="977873500"/>
                    </a:ext>
                  </a:extLst>
                </a:gridCol>
              </a:tblGrid>
              <a:tr h="212411">
                <a:tc>
                  <a:txBody>
                    <a:bodyPr/>
                    <a:lstStyle/>
                    <a:p>
                      <a:pPr algn="ctr">
                        <a:lnSpc>
                          <a:spcPct val="115000"/>
                        </a:lnSpc>
                        <a:spcAft>
                          <a:spcPts val="0"/>
                        </a:spcAft>
                      </a:pPr>
                      <a:r>
                        <a:rPr lang="es-MX" sz="1100" dirty="0">
                          <a:effectLst/>
                        </a:rPr>
                        <a:t>CUENTA DE ORIGEN</a:t>
                      </a:r>
                      <a:endParaRPr lang="es-MX"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15000"/>
                        </a:lnSpc>
                        <a:spcAft>
                          <a:spcPts val="0"/>
                        </a:spcAft>
                      </a:pPr>
                      <a:r>
                        <a:rPr lang="es-MX" sz="1100" dirty="0">
                          <a:effectLst/>
                        </a:rPr>
                        <a:t>CUENTA DESTINO</a:t>
                      </a:r>
                      <a:endParaRPr lang="es-MX"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15000"/>
                        </a:lnSpc>
                        <a:spcAft>
                          <a:spcPts val="0"/>
                        </a:spcAft>
                      </a:pPr>
                      <a:r>
                        <a:rPr lang="es-MX" sz="1100" dirty="0">
                          <a:effectLst/>
                        </a:rPr>
                        <a:t>MONTO TOTAL</a:t>
                      </a:r>
                      <a:endParaRPr lang="es-MX"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60534023"/>
                  </a:ext>
                </a:extLst>
              </a:tr>
              <a:tr h="666390">
                <a:tc>
                  <a:txBody>
                    <a:bodyPr/>
                    <a:lstStyle/>
                    <a:p>
                      <a:pPr>
                        <a:lnSpc>
                          <a:spcPct val="115000"/>
                        </a:lnSpc>
                        <a:spcAft>
                          <a:spcPts val="0"/>
                        </a:spcAft>
                      </a:pPr>
                      <a:r>
                        <a:rPr lang="es-MX" sz="1100" dirty="0">
                          <a:effectLst/>
                        </a:rPr>
                        <a:t> </a:t>
                      </a:r>
                    </a:p>
                  </a:txBody>
                  <a:tcPr marL="68580" marR="68580" marT="0" marB="0" anchor="ctr"/>
                </a:tc>
                <a:tc>
                  <a:txBody>
                    <a:bodyPr/>
                    <a:lstStyle/>
                    <a:p>
                      <a:pPr>
                        <a:lnSpc>
                          <a:spcPct val="115000"/>
                        </a:lnSpc>
                        <a:spcAft>
                          <a:spcPts val="0"/>
                        </a:spcAft>
                      </a:pPr>
                      <a:r>
                        <a:rPr lang="es-MX" sz="1100" dirty="0" smtClean="0">
                          <a:effectLst/>
                        </a:rPr>
                        <a:t>1107 2 PR07 65 3921 00</a:t>
                      </a:r>
                      <a:endParaRPr lang="es-MX" sz="1100" dirty="0">
                        <a:effectLst/>
                      </a:endParaRPr>
                    </a:p>
                    <a:p>
                      <a:pPr algn="just">
                        <a:lnSpc>
                          <a:spcPct val="115000"/>
                        </a:lnSpc>
                        <a:spcAft>
                          <a:spcPts val="0"/>
                        </a:spcAft>
                      </a:pPr>
                      <a:r>
                        <a:rPr lang="es-MX" sz="1100" dirty="0">
                          <a:effectLst/>
                        </a:rPr>
                        <a:t> </a:t>
                      </a:r>
                    </a:p>
                    <a:p>
                      <a:pPr algn="just">
                        <a:lnSpc>
                          <a:spcPct val="115000"/>
                        </a:lnSpc>
                        <a:spcAft>
                          <a:spcPts val="0"/>
                        </a:spcAft>
                      </a:pPr>
                      <a:r>
                        <a:rPr lang="es-MX" sz="1100" dirty="0" smtClean="0">
                          <a:effectLst/>
                        </a:rPr>
                        <a:t>(Otros</a:t>
                      </a:r>
                      <a:r>
                        <a:rPr lang="es-MX" sz="1100" baseline="0" dirty="0" smtClean="0">
                          <a:effectLst/>
                        </a:rPr>
                        <a:t> Impuestos y Derechos</a:t>
                      </a:r>
                      <a:r>
                        <a:rPr lang="es-MX" sz="1100" dirty="0" smtClean="0">
                          <a:effectLst/>
                        </a:rPr>
                        <a:t>)</a:t>
                      </a:r>
                      <a:endParaRPr lang="es-MX"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tc>
                  <a:txBody>
                    <a:bodyPr/>
                    <a:lstStyle/>
                    <a:p>
                      <a:pPr algn="just">
                        <a:lnSpc>
                          <a:spcPct val="115000"/>
                        </a:lnSpc>
                        <a:spcAft>
                          <a:spcPts val="0"/>
                        </a:spcAft>
                      </a:pPr>
                      <a:r>
                        <a:rPr lang="es-MX" sz="1100" dirty="0" smtClean="0">
                          <a:effectLst/>
                        </a:rPr>
                        <a:t>$4,900,000.00</a:t>
                      </a:r>
                      <a:endParaRPr lang="es-MX"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nchor="ctr"/>
                </a:tc>
                <a:extLst>
                  <a:ext uri="{0D108BD9-81ED-4DB2-BD59-A6C34878D82A}">
                    <a16:rowId xmlns:a16="http://schemas.microsoft.com/office/drawing/2014/main" val="2169428493"/>
                  </a:ext>
                </a:extLst>
              </a:tr>
            </a:tbl>
          </a:graphicData>
        </a:graphic>
      </p:graphicFrame>
      <p:sp>
        <p:nvSpPr>
          <p:cNvPr id="6" name="Marcador de texto 4"/>
          <p:cNvSpPr txBox="1">
            <a:spLocks/>
          </p:cNvSpPr>
          <p:nvPr/>
        </p:nvSpPr>
        <p:spPr>
          <a:xfrm>
            <a:off x="1701230" y="-12879"/>
            <a:ext cx="673443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smtClean="0">
                <a:solidFill>
                  <a:schemeClr val="bg1"/>
                </a:solidFill>
              </a:rPr>
              <a:t>Solicitud Presupuestal Pago Predial Parque Royal Fideicomiso GVA Virgo</a:t>
            </a:r>
            <a:endParaRPr lang="es-MX" sz="1800" dirty="0">
              <a:solidFill>
                <a:schemeClr val="bg1"/>
              </a:solidFill>
            </a:endParaRPr>
          </a:p>
        </p:txBody>
      </p:sp>
    </p:spTree>
    <p:extLst>
      <p:ext uri="{BB962C8B-B14F-4D97-AF65-F5344CB8AC3E}">
        <p14:creationId xmlns:p14="http://schemas.microsoft.com/office/powerpoint/2010/main" val="9699887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57200" y="2732748"/>
            <a:ext cx="5742296" cy="1470025"/>
          </a:xfrm>
        </p:spPr>
        <p:txBody>
          <a:bodyPr vert="horz" lIns="91440" tIns="45720" rIns="91440" bIns="45720" rtlCol="0" anchor="ctr">
            <a:noAutofit/>
          </a:bodyPr>
          <a:lstStyle/>
          <a:p>
            <a:r>
              <a:rPr lang="es-MX" dirty="0" smtClean="0">
                <a:solidFill>
                  <a:schemeClr val="tx1">
                    <a:lumMod val="65000"/>
                    <a:lumOff val="35000"/>
                  </a:schemeClr>
                </a:solidFill>
                <a:effectLst>
                  <a:outerShdw blurRad="38100" dist="38100" dir="2700000" algn="tl">
                    <a:srgbClr val="000000">
                      <a:alpha val="43137"/>
                    </a:srgbClr>
                  </a:outerShdw>
                </a:effectLst>
              </a:rPr>
              <a:t>11. </a:t>
            </a:r>
            <a:r>
              <a:rPr lang="es-MX" dirty="0">
                <a:solidFill>
                  <a:schemeClr val="tx1">
                    <a:lumMod val="65000"/>
                    <a:lumOff val="35000"/>
                  </a:schemeClr>
                </a:solidFill>
                <a:effectLst>
                  <a:outerShdw blurRad="38100" dist="38100" dir="2700000" algn="tl">
                    <a:srgbClr val="000000">
                      <a:alpha val="43137"/>
                    </a:srgbClr>
                  </a:outerShdw>
                </a:effectLst>
              </a:rPr>
              <a:t>Prórroga Apoyo Covid-19 / Intereses Ordinarios</a:t>
            </a: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64</a:t>
            </a:fld>
            <a:endParaRPr lang="en-US" dirty="0"/>
          </a:p>
        </p:txBody>
      </p:sp>
      <p:sp>
        <p:nvSpPr>
          <p:cNvPr id="5" name="Rectángulo 4"/>
          <p:cNvSpPr/>
          <p:nvPr/>
        </p:nvSpPr>
        <p:spPr>
          <a:xfrm>
            <a:off x="457200" y="4576507"/>
            <a:ext cx="8229600" cy="1323439"/>
          </a:xfrm>
          <a:prstGeom prst="rect">
            <a:avLst/>
          </a:prstGeom>
        </p:spPr>
        <p:txBody>
          <a:bodyPr wrap="square">
            <a:spAutoFit/>
          </a:bodyPr>
          <a:lstStyle/>
          <a:p>
            <a:pPr marL="285750" indent="-285750" algn="just">
              <a:buFont typeface="Wingdings" panose="05000000000000000000" pitchFamily="2" charset="2"/>
              <a:buChar char="q"/>
            </a:pPr>
            <a:r>
              <a:rPr lang="es-MX" sz="1600" dirty="0"/>
              <a:t>En desahogo del punto número </a:t>
            </a:r>
            <a:r>
              <a:rPr lang="es-MX" sz="1600" dirty="0" smtClean="0"/>
              <a:t>once </a:t>
            </a:r>
            <a:r>
              <a:rPr lang="es-MX" sz="1600" dirty="0"/>
              <a:t>del orden del día, relativo a la presentación </a:t>
            </a:r>
            <a:r>
              <a:rPr lang="es-MX" sz="1600" dirty="0" smtClean="0"/>
              <a:t>de </a:t>
            </a:r>
            <a:r>
              <a:rPr lang="es-MX" sz="1600" i="1" dirty="0" smtClean="0"/>
              <a:t>Prórroga Apoyo COVID.10 en Intereses Ordinarios</a:t>
            </a:r>
            <a:r>
              <a:rPr lang="es-MX" sz="1600" dirty="0" smtClean="0"/>
              <a:t>, </a:t>
            </a:r>
            <a:r>
              <a:rPr lang="es-MX" sz="1600" dirty="0"/>
              <a:t>el Director </a:t>
            </a:r>
            <a:r>
              <a:rPr lang="es-MX" sz="1600" dirty="0" smtClean="0"/>
              <a:t>Genera del </a:t>
            </a:r>
            <a:r>
              <a:rPr lang="es-MX" sz="1600" dirty="0"/>
              <a:t>Instituto de Pensiones del Estado de Jalisco, Iván Eduardo Argüelles Sánchez, con fundamento </a:t>
            </a:r>
            <a:r>
              <a:rPr lang="es-MX" sz="1600" dirty="0" smtClean="0"/>
              <a:t>en el Artículo 154, Fracciones VIII y IX de la Ley del Instituto de Pensiones del Estado de Jalisco, conforme lo siguiente:</a:t>
            </a:r>
            <a:endParaRPr lang="es-MX" sz="1600" dirty="0"/>
          </a:p>
        </p:txBody>
      </p:sp>
    </p:spTree>
    <p:extLst>
      <p:ext uri="{BB962C8B-B14F-4D97-AF65-F5344CB8AC3E}">
        <p14:creationId xmlns:p14="http://schemas.microsoft.com/office/powerpoint/2010/main" val="152016271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p:cNvSpPr>
            <a:spLocks noGrp="1"/>
          </p:cNvSpPr>
          <p:nvPr>
            <p:ph type="body" sz="quarter" idx="14"/>
          </p:nvPr>
        </p:nvSpPr>
        <p:spPr>
          <a:xfrm>
            <a:off x="1688351" y="54578"/>
            <a:ext cx="7154562" cy="419100"/>
          </a:xfrm>
        </p:spPr>
        <p:txBody>
          <a:bodyPr/>
          <a:lstStyle/>
          <a:p>
            <a:r>
              <a:rPr lang="es-MX" dirty="0">
                <a:solidFill>
                  <a:schemeClr val="bg1"/>
                </a:solidFill>
              </a:rPr>
              <a:t>Prórroga Apoyo Covid-19 / Intereses Ordinarios</a:t>
            </a:r>
          </a:p>
        </p:txBody>
      </p:sp>
      <p:sp>
        <p:nvSpPr>
          <p:cNvPr id="6" name="Marcador de texto 5"/>
          <p:cNvSpPr>
            <a:spLocks noGrp="1"/>
          </p:cNvSpPr>
          <p:nvPr>
            <p:ph type="body" sz="quarter" idx="15"/>
          </p:nvPr>
        </p:nvSpPr>
        <p:spPr>
          <a:xfrm>
            <a:off x="414561" y="1215182"/>
            <a:ext cx="8106032" cy="4713759"/>
          </a:xfrm>
        </p:spPr>
        <p:txBody>
          <a:bodyPr/>
          <a:lstStyle/>
          <a:p>
            <a:r>
              <a:rPr lang="es-MX" dirty="0" smtClean="0"/>
              <a:t>En la anterior sesión de Consejo Directivo 05/2020 de fecha 20 de mayo de 2020 fue aprobada por este Consejo la propuesta de condonación del 100% (cien) de en intereses moratorios y 30% (treinta) en intereses ordinarios vencidos para todos aquellos trabajadores que hayan cotizado al Instituto y/o afiliados al IPEJAL que tengan más de 4 meses de atraso en sus créditos y/o durante su periodo de vigencia laboral haya existido alguna interrupción, con vigencia al 31 de diciembre 2020.</a:t>
            </a:r>
          </a:p>
          <a:p>
            <a:endParaRPr lang="es-MX" dirty="0" smtClean="0"/>
          </a:p>
          <a:p>
            <a:pPr marL="285750" indent="-285750">
              <a:buFont typeface="Wingdings" panose="05000000000000000000" pitchFamily="2" charset="2"/>
              <a:buChar char="ü"/>
            </a:pPr>
            <a:r>
              <a:rPr lang="es-MX" dirty="0" smtClean="0"/>
              <a:t>Por lo que con Fundamento en el Artículo 153 Fracción VIII y 155 Fracción V, de la Ley del Instituto de Pensiones del Estado de Jalisco, se presenta la propuesta de aprobación por parte del Consejo Directivo del Instituto de Pensiones del Estado de Jalisco de la extensión del beneficio COVID-19 al 30 de junio de 2021.</a:t>
            </a:r>
          </a:p>
          <a:p>
            <a:r>
              <a:rPr lang="es-MX" dirty="0" smtClean="0"/>
              <a:t>Lo anterior originado por la pandemia que ha producido el brote del virus COVID 19 declarada por la OMS el pasado 11 de marzo de 2020.</a:t>
            </a:r>
            <a:endParaRPr lang="es-MX" dirty="0"/>
          </a:p>
        </p:txBody>
      </p:sp>
      <p:sp>
        <p:nvSpPr>
          <p:cNvPr id="4" name="Marcador de número de diapositiva 3"/>
          <p:cNvSpPr>
            <a:spLocks noGrp="1"/>
          </p:cNvSpPr>
          <p:nvPr>
            <p:ph type="sldNum" sz="quarter" idx="4"/>
          </p:nvPr>
        </p:nvSpPr>
        <p:spPr/>
        <p:txBody>
          <a:bodyPr/>
          <a:lstStyle/>
          <a:p>
            <a:fld id="{08DCC1CA-BC64-9342-9FC6-0A703FD15379}" type="slidenum">
              <a:rPr lang="en-US" smtClean="0"/>
              <a:pPr/>
              <a:t>65</a:t>
            </a:fld>
            <a:endParaRPr lang="en-US" dirty="0"/>
          </a:p>
        </p:txBody>
      </p:sp>
      <p:sp>
        <p:nvSpPr>
          <p:cNvPr id="8" name="CuadroTexto 7"/>
          <p:cNvSpPr txBox="1"/>
          <p:nvPr/>
        </p:nvSpPr>
        <p:spPr>
          <a:xfrm>
            <a:off x="309093" y="798490"/>
            <a:ext cx="1506828" cy="369332"/>
          </a:xfrm>
          <a:prstGeom prst="rect">
            <a:avLst/>
          </a:prstGeom>
          <a:noFill/>
        </p:spPr>
        <p:txBody>
          <a:bodyPr wrap="square" rtlCol="0">
            <a:spAutoFit/>
          </a:bodyPr>
          <a:lstStyle/>
          <a:p>
            <a:r>
              <a:rPr lang="es-MX" dirty="0" smtClean="0">
                <a:effectLst>
                  <a:outerShdw blurRad="38100" dist="38100" dir="2700000" algn="tl">
                    <a:srgbClr val="000000">
                      <a:alpha val="43137"/>
                    </a:srgbClr>
                  </a:outerShdw>
                </a:effectLst>
              </a:rPr>
              <a:t>Antecedente</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04399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3057738"/>
            <a:ext cx="4610637" cy="1143000"/>
          </a:xfrm>
        </p:spPr>
        <p:txBody>
          <a:bodyPr/>
          <a:lstStyle/>
          <a:p>
            <a:r>
              <a:rPr lang="es-MX" sz="3600" b="1" dirty="0" smtClean="0">
                <a:solidFill>
                  <a:schemeClr val="tx1">
                    <a:lumMod val="65000"/>
                    <a:lumOff val="35000"/>
                  </a:schemeClr>
                </a:solidFill>
                <a:effectLst>
                  <a:outerShdw blurRad="38100" dist="38100" dir="2700000" algn="tl">
                    <a:srgbClr val="000000">
                      <a:alpha val="43137"/>
                    </a:srgbClr>
                  </a:outerShdw>
                </a:effectLst>
              </a:rPr>
              <a:t>12. Asuntos Varios</a:t>
            </a:r>
            <a:r>
              <a:rPr lang="es-MX" sz="3600" b="1" u="sng" dirty="0" smtClean="0">
                <a:solidFill>
                  <a:schemeClr val="tx1">
                    <a:lumMod val="65000"/>
                    <a:lumOff val="35000"/>
                  </a:schemeClr>
                </a:solidFill>
                <a:effectLst>
                  <a:outerShdw blurRad="38100" dist="38100" dir="2700000" algn="tl">
                    <a:srgbClr val="000000">
                      <a:alpha val="43137"/>
                    </a:srgbClr>
                  </a:outerShdw>
                </a:effectLst>
              </a:rPr>
              <a:t> </a:t>
            </a:r>
            <a:r>
              <a:rPr lang="es-MX" sz="3600" b="1" u="sng" dirty="0">
                <a:solidFill>
                  <a:schemeClr val="tx1">
                    <a:lumMod val="65000"/>
                    <a:lumOff val="35000"/>
                  </a:schemeClr>
                </a:solidFill>
                <a:effectLst>
                  <a:outerShdw blurRad="38100" dist="38100" dir="2700000" algn="tl">
                    <a:srgbClr val="000000">
                      <a:alpha val="43137"/>
                    </a:srgbClr>
                  </a:outerShdw>
                </a:effectLst>
              </a:rPr>
              <a:t/>
            </a:r>
            <a:br>
              <a:rPr lang="es-MX" sz="3600" b="1" u="sng" dirty="0">
                <a:solidFill>
                  <a:schemeClr val="tx1">
                    <a:lumMod val="65000"/>
                    <a:lumOff val="35000"/>
                  </a:schemeClr>
                </a:solidFill>
                <a:effectLst>
                  <a:outerShdw blurRad="38100" dist="38100" dir="2700000" algn="tl">
                    <a:srgbClr val="000000">
                      <a:alpha val="43137"/>
                    </a:srgbClr>
                  </a:outerShdw>
                </a:effectLst>
              </a:rPr>
            </a:br>
            <a:endParaRPr lang="es-MX" sz="3600" dirty="0">
              <a:solidFill>
                <a:schemeClr val="tx1">
                  <a:lumMod val="65000"/>
                  <a:lumOff val="35000"/>
                </a:schemeClr>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08DCC1CA-BC64-9342-9FC6-0A703FD15379}" type="slidenum">
              <a:rPr lang="en-US" smtClean="0"/>
              <a:t>66</a:t>
            </a:fld>
            <a:endParaRPr lang="en-US" dirty="0"/>
          </a:p>
        </p:txBody>
      </p:sp>
    </p:spTree>
    <p:extLst>
      <p:ext uri="{BB962C8B-B14F-4D97-AF65-F5344CB8AC3E}">
        <p14:creationId xmlns:p14="http://schemas.microsoft.com/office/powerpoint/2010/main" val="3970040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924916" y="-43597"/>
            <a:ext cx="6253884"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Octubre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6</a:t>
            </a:fld>
            <a:endParaRPr lang="es-MX" dirty="0"/>
          </a:p>
        </p:txBody>
      </p:sp>
      <p:sp>
        <p:nvSpPr>
          <p:cNvPr id="9" name="Marcador de texto 3"/>
          <p:cNvSpPr txBox="1">
            <a:spLocks/>
          </p:cNvSpPr>
          <p:nvPr/>
        </p:nvSpPr>
        <p:spPr>
          <a:xfrm>
            <a:off x="177800" y="1416050"/>
            <a:ext cx="8648700" cy="4940300"/>
          </a:xfrm>
          <a:prstGeom prst="rect">
            <a:avLst/>
          </a:prstGeom>
        </p:spPr>
        <p:txBody>
          <a:bodyPr/>
          <a:lstStyle>
            <a:lvl1pPr marL="0" indent="0" algn="just" defTabSz="914377" rtl="0" eaLnBrk="1" latinLnBrk="0" hangingPunct="1">
              <a:lnSpc>
                <a:spcPct val="90000"/>
              </a:lnSpc>
              <a:spcBef>
                <a:spcPts val="1000"/>
              </a:spcBef>
              <a:buFont typeface="Arial" panose="020B0604020202020204" pitchFamily="34" charset="0"/>
              <a:buNone/>
              <a:defRPr sz="1400" kern="1200">
                <a:solidFill>
                  <a:schemeClr val="tx1">
                    <a:lumMod val="75000"/>
                    <a:lumOff val="25000"/>
                  </a:schemeClr>
                </a:solidFill>
                <a:latin typeface="Century Gothic" panose="020B0502020202020204" pitchFamily="34" charset="0"/>
                <a:ea typeface="+mn-ea"/>
                <a:cs typeface="+mn-cs"/>
              </a:defRPr>
            </a:lvl1pPr>
            <a:lvl2pPr marL="685783"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2pPr>
            <a:lvl3pPr marL="1142971"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3pPr>
            <a:lvl4pPr marL="1600160"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4pPr>
            <a:lvl5pPr marL="2057349"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endParaRPr lang="es-MX" sz="1600" dirty="0">
              <a:solidFill>
                <a:sysClr val="windowText" lastClr="000000">
                  <a:lumMod val="75000"/>
                  <a:lumOff val="25000"/>
                </a:sysClr>
              </a:solidFill>
              <a:latin typeface="+mn-lt"/>
            </a:endParaRPr>
          </a:p>
        </p:txBody>
      </p:sp>
      <p:sp>
        <p:nvSpPr>
          <p:cNvPr id="10" name="Marcador de texto 2"/>
          <p:cNvSpPr txBox="1">
            <a:spLocks/>
          </p:cNvSpPr>
          <p:nvPr/>
        </p:nvSpPr>
        <p:spPr>
          <a:xfrm>
            <a:off x="241300" y="787400"/>
            <a:ext cx="136678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b="1" dirty="0" smtClean="0">
                <a:solidFill>
                  <a:schemeClr val="bg1">
                    <a:lumMod val="50000"/>
                  </a:schemeClr>
                </a:solidFill>
              </a:rPr>
              <a:t>Activo</a:t>
            </a:r>
            <a:endParaRPr lang="es-MX" sz="2400" b="1" dirty="0">
              <a:solidFill>
                <a:schemeClr val="bg1">
                  <a:lumMod val="50000"/>
                </a:schemeClr>
              </a:solidFill>
            </a:endParaRPr>
          </a:p>
        </p:txBody>
      </p:sp>
      <p:sp>
        <p:nvSpPr>
          <p:cNvPr id="2" name="Rectángulo 1"/>
          <p:cNvSpPr/>
          <p:nvPr/>
        </p:nvSpPr>
        <p:spPr>
          <a:xfrm>
            <a:off x="241300" y="1173262"/>
            <a:ext cx="8254334" cy="5078313"/>
          </a:xfrm>
          <a:prstGeom prst="rect">
            <a:avLst/>
          </a:prstGeom>
        </p:spPr>
        <p:txBody>
          <a:bodyPr wrap="square">
            <a:spAutoFit/>
          </a:bodyPr>
          <a:lstStyle/>
          <a:p>
            <a:pPr algn="just"/>
            <a:r>
              <a:rPr lang="es-MX" b="1" dirty="0"/>
              <a:t>Derechos a recibir Efectivo o Equivalentes</a:t>
            </a:r>
          </a:p>
          <a:p>
            <a:pPr algn="just"/>
            <a:r>
              <a:rPr lang="es-MX" dirty="0"/>
              <a:t>Incremento en Inversiones a Corto Plazo por 245 millones tomando condiciones favorables de mercado, un incremento de 60 millones en Préstamos a Corto Plazo por una colocación mayor a la recuperación de préstamos, así como un incremento en Deudores Diversos de 2 millones y la disminución en los Adeudos de Dependencias por </a:t>
            </a:r>
            <a:r>
              <a:rPr lang="es-MX" dirty="0">
                <a:solidFill>
                  <a:srgbClr val="FF0000"/>
                </a:solidFill>
              </a:rPr>
              <a:t>283 millones </a:t>
            </a:r>
            <a:r>
              <a:rPr lang="es-MX" dirty="0"/>
              <a:t>(por la recepción de un inmueble en dación en pago en 160 millones y otros pagos recibidos por 123 millones). </a:t>
            </a:r>
          </a:p>
          <a:p>
            <a:pPr algn="just"/>
            <a:endParaRPr lang="es-MX" dirty="0"/>
          </a:p>
          <a:p>
            <a:pPr algn="just"/>
            <a:r>
              <a:rPr lang="es-MX" b="1" dirty="0"/>
              <a:t>Inventarios</a:t>
            </a:r>
          </a:p>
          <a:p>
            <a:pPr algn="just"/>
            <a:r>
              <a:rPr lang="es-MX" dirty="0"/>
              <a:t>Incremento en el apartado de Terrenos por 160 millones, derivado del registro del inmueble recibido en pago del Gobierno del Estado, por el adeudo de aportaciones y retenciones de Servicios y Transportes.</a:t>
            </a:r>
          </a:p>
          <a:p>
            <a:pPr algn="just"/>
            <a:endParaRPr lang="es-MX" dirty="0"/>
          </a:p>
          <a:p>
            <a:pPr algn="just"/>
            <a:r>
              <a:rPr lang="es-MX" b="1" dirty="0"/>
              <a:t>Inversiones Financieras a Largo Plazo</a:t>
            </a:r>
          </a:p>
          <a:p>
            <a:pPr algn="just"/>
            <a:r>
              <a:rPr lang="es-MX" dirty="0"/>
              <a:t>Disminución de </a:t>
            </a:r>
            <a:r>
              <a:rPr lang="es-MX" dirty="0">
                <a:solidFill>
                  <a:srgbClr val="FF0000"/>
                </a:solidFill>
              </a:rPr>
              <a:t>143 millones </a:t>
            </a:r>
            <a:r>
              <a:rPr lang="es-MX" dirty="0"/>
              <a:t>como resultado de los movimientos del mes registrando cargos por 311 millones y abonos por 454 millones, aprovechando cambios en condiciones de mercado, y el registro de la aportación adicional de terreno al fideicomiso 23192 con GVA Virgo por 7 millones.</a:t>
            </a:r>
          </a:p>
        </p:txBody>
      </p:sp>
    </p:spTree>
    <p:extLst>
      <p:ext uri="{BB962C8B-B14F-4D97-AF65-F5344CB8AC3E}">
        <p14:creationId xmlns:p14="http://schemas.microsoft.com/office/powerpoint/2010/main" val="3808771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p:cNvSpPr txBox="1"/>
          <p:nvPr/>
        </p:nvSpPr>
        <p:spPr>
          <a:xfrm>
            <a:off x="1924916" y="-43597"/>
            <a:ext cx="6253884" cy="830997"/>
          </a:xfrm>
          <a:prstGeom prst="rect">
            <a:avLst/>
          </a:prstGeom>
          <a:noFill/>
        </p:spPr>
        <p:txBody>
          <a:bodyPr wrap="square" rtlCol="0">
            <a:spAutoFit/>
          </a:bodyPr>
          <a:lstStyle/>
          <a:p>
            <a:pPr algn="ctr"/>
            <a:r>
              <a:rPr lang="es-MX" sz="2400" b="1" dirty="0" smtClean="0">
                <a:solidFill>
                  <a:schemeClr val="bg1"/>
                </a:solidFill>
                <a:latin typeface="+mj-lt"/>
                <a:cs typeface="Arial" panose="020B0604020202020204" pitchFamily="34" charset="0"/>
              </a:rPr>
              <a:t>Comentarios a los Estados </a:t>
            </a:r>
            <a:r>
              <a:rPr lang="es-MX" sz="2400" b="1" dirty="0">
                <a:solidFill>
                  <a:schemeClr val="bg1"/>
                </a:solidFill>
                <a:latin typeface="+mj-lt"/>
                <a:cs typeface="Arial" panose="020B0604020202020204" pitchFamily="34" charset="0"/>
              </a:rPr>
              <a:t>F</a:t>
            </a:r>
            <a:r>
              <a:rPr lang="es-MX" sz="2400" b="1" dirty="0" smtClean="0">
                <a:solidFill>
                  <a:schemeClr val="bg1"/>
                </a:solidFill>
                <a:latin typeface="+mj-lt"/>
                <a:cs typeface="Arial" panose="020B0604020202020204" pitchFamily="34" charset="0"/>
              </a:rPr>
              <a:t>inancieros Octubre 2020</a:t>
            </a:r>
            <a:endParaRPr lang="es-MX" sz="2400" b="1" dirty="0">
              <a:solidFill>
                <a:schemeClr val="bg1"/>
              </a:solidFill>
              <a:latin typeface="+mj-lt"/>
              <a:cs typeface="Arial" panose="020B0604020202020204" pitchFamily="34" charset="0"/>
            </a:endParaRPr>
          </a:p>
        </p:txBody>
      </p:sp>
      <p:sp>
        <p:nvSpPr>
          <p:cNvPr id="3" name="Marcador de número de diapositiva 2"/>
          <p:cNvSpPr>
            <a:spLocks noGrp="1"/>
          </p:cNvSpPr>
          <p:nvPr>
            <p:ph type="sldNum" sz="quarter" idx="12"/>
          </p:nvPr>
        </p:nvSpPr>
        <p:spPr/>
        <p:txBody>
          <a:bodyPr/>
          <a:lstStyle/>
          <a:p>
            <a:fld id="{CF5E58AE-96D2-45FC-96FE-2B21174429C3}" type="slidenum">
              <a:rPr lang="es-MX" smtClean="0"/>
              <a:t>7</a:t>
            </a:fld>
            <a:endParaRPr lang="es-MX" dirty="0"/>
          </a:p>
        </p:txBody>
      </p:sp>
      <p:sp>
        <p:nvSpPr>
          <p:cNvPr id="9" name="Marcador de texto 3"/>
          <p:cNvSpPr txBox="1">
            <a:spLocks/>
          </p:cNvSpPr>
          <p:nvPr/>
        </p:nvSpPr>
        <p:spPr>
          <a:xfrm>
            <a:off x="177800" y="1416050"/>
            <a:ext cx="8648700" cy="4940300"/>
          </a:xfrm>
          <a:prstGeom prst="rect">
            <a:avLst/>
          </a:prstGeom>
        </p:spPr>
        <p:txBody>
          <a:bodyPr/>
          <a:lstStyle>
            <a:lvl1pPr marL="0" indent="0" algn="just" defTabSz="914377" rtl="0" eaLnBrk="1" latinLnBrk="0" hangingPunct="1">
              <a:lnSpc>
                <a:spcPct val="90000"/>
              </a:lnSpc>
              <a:spcBef>
                <a:spcPts val="1000"/>
              </a:spcBef>
              <a:buFont typeface="Arial" panose="020B0604020202020204" pitchFamily="34" charset="0"/>
              <a:buNone/>
              <a:defRPr sz="1400" kern="1200">
                <a:solidFill>
                  <a:schemeClr val="tx1">
                    <a:lumMod val="75000"/>
                    <a:lumOff val="25000"/>
                  </a:schemeClr>
                </a:solidFill>
                <a:latin typeface="Century Gothic" panose="020B0502020202020204" pitchFamily="34" charset="0"/>
                <a:ea typeface="+mn-ea"/>
                <a:cs typeface="+mn-cs"/>
              </a:defRPr>
            </a:lvl1pPr>
            <a:lvl2pPr marL="685783"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2pPr>
            <a:lvl3pPr marL="1142971"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3pPr>
            <a:lvl4pPr marL="1600160"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4pPr>
            <a:lvl5pPr marL="2057349" indent="-228594" algn="just" defTabSz="914377" rtl="0" eaLnBrk="1" latinLnBrk="0" hangingPunct="1">
              <a:lnSpc>
                <a:spcPct val="90000"/>
              </a:lnSpc>
              <a:spcBef>
                <a:spcPts val="500"/>
              </a:spcBef>
              <a:buFontTx/>
              <a:buBlip>
                <a:blip r:embed="rId2"/>
              </a:buBlip>
              <a:defRPr sz="1400" kern="1200">
                <a:solidFill>
                  <a:schemeClr val="tx1">
                    <a:lumMod val="75000"/>
                    <a:lumOff val="25000"/>
                  </a:schemeClr>
                </a:solidFill>
                <a:latin typeface="Century Gothic" panose="020B0502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s-MX" sz="1600" b="1" dirty="0">
                <a:solidFill>
                  <a:sysClr val="windowText" lastClr="000000">
                    <a:lumMod val="75000"/>
                    <a:lumOff val="25000"/>
                  </a:sysClr>
                </a:solidFill>
                <a:latin typeface="+mn-lt"/>
              </a:rPr>
              <a:t>Derechos a recibir Efectivo o Equivalentes a Largo Plazo</a:t>
            </a:r>
          </a:p>
          <a:p>
            <a:pPr lvl="0">
              <a:defRPr/>
            </a:pPr>
            <a:r>
              <a:rPr lang="es-MX" sz="1600" dirty="0">
                <a:solidFill>
                  <a:sysClr val="windowText" lastClr="000000">
                    <a:lumMod val="75000"/>
                    <a:lumOff val="25000"/>
                  </a:sysClr>
                </a:solidFill>
                <a:latin typeface="+mn-lt"/>
              </a:rPr>
              <a:t>Disminución del Saldo de Cartera de Préstamos Hipotecarios por </a:t>
            </a:r>
            <a:r>
              <a:rPr lang="es-MX" sz="1600" dirty="0">
                <a:solidFill>
                  <a:srgbClr val="FF0000"/>
                </a:solidFill>
                <a:latin typeface="+mn-lt"/>
              </a:rPr>
              <a:t>44 millones</a:t>
            </a:r>
            <a:r>
              <a:rPr lang="es-MX" sz="1600" dirty="0">
                <a:solidFill>
                  <a:sysClr val="windowText" lastClr="000000">
                    <a:lumMod val="75000"/>
                    <a:lumOff val="25000"/>
                  </a:sysClr>
                </a:solidFill>
                <a:latin typeface="+mn-lt"/>
              </a:rPr>
              <a:t>, (registrando cargos por 60 millones y abonos por 104 millones), incremento en Préstamos de Liquidez a Mediano Plazo por 21 millones, (con cargos por 167 millones y abonos por 146 millones) y un incremento en Préstamos a Mediano Plazo por 1 millón, (teniendo cargos de 15 millones y abonos por 14 millones).</a:t>
            </a:r>
          </a:p>
          <a:p>
            <a:pPr lvl="0">
              <a:defRPr/>
            </a:pPr>
            <a:endParaRPr lang="es-MX" sz="1600" b="1" dirty="0">
              <a:solidFill>
                <a:sysClr val="windowText" lastClr="000000">
                  <a:lumMod val="75000"/>
                  <a:lumOff val="25000"/>
                </a:sysClr>
              </a:solidFill>
              <a:latin typeface="+mn-lt"/>
            </a:endParaRPr>
          </a:p>
          <a:p>
            <a:pPr lvl="0">
              <a:defRPr/>
            </a:pPr>
            <a:r>
              <a:rPr lang="es-MX" sz="1600" b="1" dirty="0">
                <a:solidFill>
                  <a:sysClr val="windowText" lastClr="000000">
                    <a:lumMod val="75000"/>
                    <a:lumOff val="25000"/>
                  </a:sysClr>
                </a:solidFill>
                <a:latin typeface="+mn-lt"/>
              </a:rPr>
              <a:t>Bienes Inmuebles Infraestructura y Construcciones en Proceso</a:t>
            </a:r>
          </a:p>
          <a:p>
            <a:pPr lvl="0">
              <a:defRPr/>
            </a:pPr>
            <a:r>
              <a:rPr lang="es-MX" sz="1600" dirty="0">
                <a:solidFill>
                  <a:sysClr val="windowText" lastClr="000000">
                    <a:lumMod val="75000"/>
                    <a:lumOff val="25000"/>
                  </a:sysClr>
                </a:solidFill>
                <a:latin typeface="+mn-lt"/>
              </a:rPr>
              <a:t>Disminución de </a:t>
            </a:r>
            <a:r>
              <a:rPr lang="es-MX" sz="1600" dirty="0">
                <a:solidFill>
                  <a:srgbClr val="FF0000"/>
                </a:solidFill>
                <a:latin typeface="+mn-lt"/>
              </a:rPr>
              <a:t>7 millones</a:t>
            </a:r>
            <a:r>
              <a:rPr lang="es-MX" sz="1600" dirty="0">
                <a:solidFill>
                  <a:sysClr val="windowText" lastClr="000000">
                    <a:lumMod val="75000"/>
                    <a:lumOff val="25000"/>
                  </a:sysClr>
                </a:solidFill>
                <a:latin typeface="+mn-lt"/>
              </a:rPr>
              <a:t>, por incorporación del terreno de Arroyo de la Campana al fideicomiso 23192 con GVA Virgo. </a:t>
            </a:r>
          </a:p>
        </p:txBody>
      </p:sp>
      <p:sp>
        <p:nvSpPr>
          <p:cNvPr id="10" name="Marcador de texto 2"/>
          <p:cNvSpPr txBox="1">
            <a:spLocks/>
          </p:cNvSpPr>
          <p:nvPr/>
        </p:nvSpPr>
        <p:spPr>
          <a:xfrm>
            <a:off x="241300" y="787400"/>
            <a:ext cx="1366782"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b="1" dirty="0" smtClean="0">
                <a:solidFill>
                  <a:schemeClr val="bg1">
                    <a:lumMod val="50000"/>
                  </a:schemeClr>
                </a:solidFill>
              </a:rPr>
              <a:t>Activo</a:t>
            </a:r>
            <a:endParaRPr lang="es-MX" sz="2400" b="1" dirty="0">
              <a:solidFill>
                <a:schemeClr val="bg1">
                  <a:lumMod val="50000"/>
                </a:schemeClr>
              </a:solidFill>
            </a:endParaRPr>
          </a:p>
        </p:txBody>
      </p:sp>
    </p:spTree>
    <p:extLst>
      <p:ext uri="{BB962C8B-B14F-4D97-AF65-F5344CB8AC3E}">
        <p14:creationId xmlns:p14="http://schemas.microsoft.com/office/powerpoint/2010/main" val="2566128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a:spLocks noGrp="1"/>
          </p:cNvSpPr>
          <p:nvPr>
            <p:ph type="ctrTitle" idx="4294967295"/>
          </p:nvPr>
        </p:nvSpPr>
        <p:spPr>
          <a:xfrm>
            <a:off x="1712421" y="0"/>
            <a:ext cx="6767512" cy="488950"/>
          </a:xfrm>
          <a:prstGeom prst="rect">
            <a:avLst/>
          </a:prstGeom>
        </p:spPr>
        <p:txBody>
          <a:bodyPr>
            <a:noAutofit/>
          </a:bodyPr>
          <a:lstStyle/>
          <a:p>
            <a:pPr marL="0" algn="ctr"/>
            <a:r>
              <a:rPr lang="es-MX" sz="2400" b="1" dirty="0" smtClean="0">
                <a:solidFill>
                  <a:schemeClr val="bg1">
                    <a:lumMod val="95000"/>
                  </a:schemeClr>
                </a:solidFill>
              </a:rPr>
              <a:t>Estados Financieros </a:t>
            </a:r>
            <a:br>
              <a:rPr lang="es-MX" sz="2400" b="1" dirty="0" smtClean="0">
                <a:solidFill>
                  <a:schemeClr val="bg1">
                    <a:lumMod val="95000"/>
                  </a:schemeClr>
                </a:solidFill>
              </a:rPr>
            </a:br>
            <a:r>
              <a:rPr lang="es-MX" sz="2400" b="1" dirty="0" smtClean="0">
                <a:solidFill>
                  <a:schemeClr val="bg1">
                    <a:lumMod val="95000"/>
                  </a:schemeClr>
                </a:solidFill>
              </a:rPr>
              <a:t>Comparativo a Octubre 2020</a:t>
            </a:r>
            <a:endParaRPr lang="es-MX" sz="2400" b="1" dirty="0">
              <a:solidFill>
                <a:schemeClr val="bg1">
                  <a:lumMod val="95000"/>
                </a:schemeClr>
              </a:solidFill>
            </a:endParaRPr>
          </a:p>
        </p:txBody>
      </p:sp>
      <p:sp>
        <p:nvSpPr>
          <p:cNvPr id="2" name="Marcador de número de diapositiva 1"/>
          <p:cNvSpPr>
            <a:spLocks noGrp="1"/>
          </p:cNvSpPr>
          <p:nvPr>
            <p:ph type="sldNum" sz="quarter" idx="12"/>
          </p:nvPr>
        </p:nvSpPr>
        <p:spPr/>
        <p:txBody>
          <a:bodyPr/>
          <a:lstStyle/>
          <a:p>
            <a:fld id="{CF5E58AE-96D2-45FC-96FE-2B21174429C3}" type="slidenum">
              <a:rPr lang="es-MX" smtClean="0"/>
              <a:t>8</a:t>
            </a:fld>
            <a:endParaRPr lang="es-MX" dirty="0"/>
          </a:p>
        </p:txBody>
      </p:sp>
      <p:pic>
        <p:nvPicPr>
          <p:cNvPr id="6" name="Imagen 5"/>
          <p:cNvPicPr>
            <a:picLocks noChangeAspect="1"/>
          </p:cNvPicPr>
          <p:nvPr/>
        </p:nvPicPr>
        <p:blipFill rotWithShape="1">
          <a:blip r:embed="rId2"/>
          <a:srcRect t="8485"/>
          <a:stretch/>
        </p:blipFill>
        <p:spPr>
          <a:xfrm>
            <a:off x="138116" y="1248508"/>
            <a:ext cx="8935544" cy="5107842"/>
          </a:xfrm>
          <a:prstGeom prst="rect">
            <a:avLst/>
          </a:prstGeom>
        </p:spPr>
      </p:pic>
    </p:spTree>
    <p:extLst>
      <p:ext uri="{BB962C8B-B14F-4D97-AF65-F5344CB8AC3E}">
        <p14:creationId xmlns:p14="http://schemas.microsoft.com/office/powerpoint/2010/main" val="19953605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4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1.xml><?xml version="1.0" encoding="utf-8"?>
<a:theme xmlns:a="http://schemas.openxmlformats.org/drawingml/2006/main" name="5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2.xml><?xml version="1.0" encoding="utf-8"?>
<a:theme xmlns:a="http://schemas.openxmlformats.org/drawingml/2006/main" name="2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8B996B83-43A9-4167-8347-3BC16BC00D97}" vid="{04E43DA1-C149-4450-B115-E9BD324350C4}"/>
    </a:ext>
  </a:extLst>
</a:theme>
</file>

<file path=ppt/theme/theme13.xml><?xml version="1.0" encoding="utf-8"?>
<a:theme xmlns:a="http://schemas.openxmlformats.org/drawingml/2006/main" name="4_Template IPEJAL ppt">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6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5.xml><?xml version="1.0" encoding="utf-8"?>
<a:theme xmlns:a="http://schemas.openxmlformats.org/drawingml/2006/main" name="7_plantilla ipejal 2019">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16.xml><?xml version="1.0" encoding="utf-8"?>
<a:theme xmlns:a="http://schemas.openxmlformats.org/drawingml/2006/main" name="3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7.xml><?xml version="1.0" encoding="utf-8"?>
<a:theme xmlns:a="http://schemas.openxmlformats.org/drawingml/2006/main" name="4_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18.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lantilla ipejal 2019">
  <a:themeElements>
    <a:clrScheme name="Violeta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20.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4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5_Tema Sesiones">
  <a:themeElements>
    <a:clrScheme name="Violeta">
      <a:dk1>
        <a:srgbClr val="000000"/>
      </a:dk1>
      <a:lt1>
        <a:srgbClr val="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plantilla ipejal 201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Tema Sesiones">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2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plantilla ipejal 2019">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7.xml><?xml version="1.0" encoding="utf-8"?>
<a:theme xmlns:a="http://schemas.openxmlformats.org/drawingml/2006/main" name="3_plantilla ipejal 2019">
  <a:themeElements>
    <a:clrScheme name="Personalizado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7F7F7F"/>
      </a:hlink>
      <a:folHlink>
        <a:srgbClr val="7F7F7F"/>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8.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B99"/>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D59C2D5E-270C-4C3F-B398-4EB1A7AE42A0}" vid="{AB9DEEEF-6222-49A5-BC6B-0B0B7BF2C1AA}"/>
    </a:ext>
  </a:extLst>
</a:theme>
</file>

<file path=ppt/theme/theme9.xml><?xml version="1.0" encoding="utf-8"?>
<a:theme xmlns:a="http://schemas.openxmlformats.org/drawingml/2006/main" name="3_Template IPEJAL ppt">
  <a:themeElements>
    <a:clrScheme name="Violeta">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Tema bco</Template>
  <TotalTime>22642</TotalTime>
  <Words>4791</Words>
  <Application>Microsoft Office PowerPoint</Application>
  <PresentationFormat>Presentación en pantalla (4:3)</PresentationFormat>
  <Paragraphs>511</Paragraphs>
  <Slides>67</Slides>
  <Notes>1</Notes>
  <HiddenSlides>0</HiddenSlides>
  <MMClips>0</MMClips>
  <ScaleCrop>false</ScaleCrop>
  <HeadingPairs>
    <vt:vector size="6" baseType="variant">
      <vt:variant>
        <vt:lpstr>Fuentes usadas</vt:lpstr>
      </vt:variant>
      <vt:variant>
        <vt:i4>8</vt:i4>
      </vt:variant>
      <vt:variant>
        <vt:lpstr>Tema</vt:lpstr>
      </vt:variant>
      <vt:variant>
        <vt:i4>22</vt:i4>
      </vt:variant>
      <vt:variant>
        <vt:lpstr>Títulos de diapositiva</vt:lpstr>
      </vt:variant>
      <vt:variant>
        <vt:i4>67</vt:i4>
      </vt:variant>
    </vt:vector>
  </HeadingPairs>
  <TitlesOfParts>
    <vt:vector size="97" baseType="lpstr">
      <vt:lpstr>MS Mincho</vt:lpstr>
      <vt:lpstr>Arial</vt:lpstr>
      <vt:lpstr>Calibri</vt:lpstr>
      <vt:lpstr>Cambria</vt:lpstr>
      <vt:lpstr>Candara</vt:lpstr>
      <vt:lpstr>Century Gothic</vt:lpstr>
      <vt:lpstr>Times New Roman</vt:lpstr>
      <vt:lpstr>Wingdings</vt:lpstr>
      <vt:lpstr>1_Template IPEJAL ppt</vt:lpstr>
      <vt:lpstr>plantilla ipejal 2019</vt:lpstr>
      <vt:lpstr>1_plantilla ipejal 2019</vt:lpstr>
      <vt:lpstr>Tema Sesiones</vt:lpstr>
      <vt:lpstr>2_Template IPEJAL ppt</vt:lpstr>
      <vt:lpstr>2_plantilla ipejal 2019</vt:lpstr>
      <vt:lpstr>3_plantilla ipejal 2019</vt:lpstr>
      <vt:lpstr>1_Tema Sesiones</vt:lpstr>
      <vt:lpstr>3_Template IPEJAL ppt</vt:lpstr>
      <vt:lpstr>4_plantilla ipejal 2019</vt:lpstr>
      <vt:lpstr>5_plantilla ipejal 2019</vt:lpstr>
      <vt:lpstr>2_Tema Sesiones</vt:lpstr>
      <vt:lpstr>4_Template IPEJAL ppt</vt:lpstr>
      <vt:lpstr>6_plantilla ipejal 2019</vt:lpstr>
      <vt:lpstr>7_plantilla ipejal 2019</vt:lpstr>
      <vt:lpstr>3_Tema Sesiones</vt:lpstr>
      <vt:lpstr>4_Tema Sesiones</vt:lpstr>
      <vt:lpstr>1_Diseño personalizado</vt:lpstr>
      <vt:lpstr>2_Diseño personalizado</vt:lpstr>
      <vt:lpstr>3_Diseño personalizado</vt:lpstr>
      <vt:lpstr>4_Diseño personalizado</vt:lpstr>
      <vt:lpstr>5_Tema Sesiones</vt:lpstr>
      <vt:lpstr>Presentación de PowerPoint</vt:lpstr>
      <vt:lpstr>ORDEN DEL DÍA 11/2020</vt:lpstr>
      <vt:lpstr>3. Cuadro de Pensionados Efectos </vt:lpstr>
      <vt:lpstr>Cuadro de Pensionados</vt:lpstr>
      <vt:lpstr>4. Estados Financieros</vt:lpstr>
      <vt:lpstr>Estados Financieros   Comparativo a Octubre 2020</vt:lpstr>
      <vt:lpstr>Presentación de PowerPoint</vt:lpstr>
      <vt:lpstr>Presentación de PowerPoint</vt:lpstr>
      <vt:lpstr>Estados Financieros  Comparativo a Octubre 2020</vt:lpstr>
      <vt:lpstr>Presentación de PowerPoint</vt:lpstr>
      <vt:lpstr>Presentación de PowerPoint</vt:lpstr>
      <vt:lpstr>Estado de Actividades</vt:lpstr>
      <vt:lpstr>Flujo de Efectivo  Septiembre – Octubre 2020</vt:lpstr>
      <vt:lpstr>Flujo de Efectivo  Septiembre – Octubre 2020</vt:lpstr>
      <vt:lpstr>5. Reporte de la Cartera de Inversiones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de Adeudos de Entidades Públicas</vt:lpstr>
      <vt:lpstr>Presentación de PowerPoint</vt:lpstr>
      <vt:lpstr>Presentación de PowerPoint</vt:lpstr>
      <vt:lpstr>Presentación de PowerPoint</vt:lpstr>
      <vt:lpstr>Presentación de PowerPoint</vt:lpstr>
      <vt:lpstr>7. Proyecto de Presupuesto 2021</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8. Gastos Pendientes de Aplicación Presupuestal  </vt:lpstr>
      <vt:lpstr>Presentación de PowerPoint</vt:lpstr>
      <vt:lpstr>Presentación de PowerPoint</vt:lpstr>
      <vt:lpstr>9. Incremento a la Renta de Inmuebles 2021</vt:lpstr>
      <vt:lpstr>Presentación de PowerPoint</vt:lpstr>
      <vt:lpstr>10. Solicitud Presupuestal – DGPVI – Predial Parque Royal / GVA Virgo </vt:lpstr>
      <vt:lpstr>Presentación de PowerPoint</vt:lpstr>
      <vt:lpstr>Presentación de PowerPoint</vt:lpstr>
      <vt:lpstr>11. Prórroga Apoyo Covid-19 / Intereses Ordinarios</vt:lpstr>
      <vt:lpstr>Presentación de PowerPoint</vt:lpstr>
      <vt:lpstr>12. Asuntos Varios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Farias Orozco, Anais</dc:creator>
  <cp:lastModifiedBy>Gonzalez Martinez, Maria del Carmen</cp:lastModifiedBy>
  <cp:revision>1162</cp:revision>
  <cp:lastPrinted>2020-12-08T17:06:18Z</cp:lastPrinted>
  <dcterms:created xsi:type="dcterms:W3CDTF">2018-11-09T16:50:30Z</dcterms:created>
  <dcterms:modified xsi:type="dcterms:W3CDTF">2020-12-10T15:49:15Z</dcterms:modified>
</cp:coreProperties>
</file>